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2144885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19215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2498704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66CDBC2-BF7F-40A4-AFCD-70FEF26BEC83}"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628697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66CDBC2-BF7F-40A4-AFCD-70FEF26BEC83}"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3215863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66CDBC2-BF7F-40A4-AFCD-70FEF26BEC83}"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3732729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CDBC2-BF7F-40A4-AFCD-70FEF26BEC83}"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85365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66CDBC2-BF7F-40A4-AFCD-70FEF26BEC83}"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816748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66CDBC2-BF7F-40A4-AFCD-70FEF26BEC83}"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572270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1455997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85786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3451901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82777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472913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3125351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66CDBC2-BF7F-40A4-AFCD-70FEF26BEC83}"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E7E21E-748E-4D4E-851C-FA351B58700A}" type="slidenum">
              <a:rPr lang="ru-RU" smtClean="0"/>
              <a:t>‹#›</a:t>
            </a:fld>
            <a:endParaRPr lang="ru-RU"/>
          </a:p>
        </p:txBody>
      </p:sp>
    </p:spTree>
    <p:extLst>
      <p:ext uri="{BB962C8B-B14F-4D97-AF65-F5344CB8AC3E}">
        <p14:creationId xmlns:p14="http://schemas.microsoft.com/office/powerpoint/2010/main" val="1914533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6CDBC2-BF7F-40A4-AFCD-70FEF26BEC83}" type="datetimeFigureOut">
              <a:rPr lang="ru-RU" smtClean="0"/>
              <a:t>26.03.2020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E7E21E-748E-4D4E-851C-FA351B58700A}" type="slidenum">
              <a:rPr lang="ru-RU" smtClean="0"/>
              <a:t>‹#›</a:t>
            </a:fld>
            <a:endParaRPr lang="ru-RU"/>
          </a:p>
        </p:txBody>
      </p:sp>
    </p:spTree>
    <p:extLst>
      <p:ext uri="{BB962C8B-B14F-4D97-AF65-F5344CB8AC3E}">
        <p14:creationId xmlns:p14="http://schemas.microsoft.com/office/powerpoint/2010/main" val="36621599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u="sng" smtClean="0"/>
              <a:t>Кәсіпкерлік  </a:t>
            </a:r>
            <a:r>
              <a:rPr lang="kk-KZ" b="1" u="sng" dirty="0"/>
              <a:t>мәдениеті мен </a:t>
            </a:r>
            <a:r>
              <a:rPr lang="kk-KZ" b="1" u="sng" dirty="0" smtClean="0"/>
              <a:t>этикасы</a:t>
            </a:r>
            <a:endParaRPr lang="ru-RU" u="sng" dirty="0"/>
          </a:p>
        </p:txBody>
      </p:sp>
      <p:sp>
        <p:nvSpPr>
          <p:cNvPr id="3" name="Объект 2"/>
          <p:cNvSpPr>
            <a:spLocks noGrp="1"/>
          </p:cNvSpPr>
          <p:nvPr>
            <p:ph idx="1"/>
          </p:nvPr>
        </p:nvSpPr>
        <p:spPr>
          <a:xfrm>
            <a:off x="445322" y="1270000"/>
            <a:ext cx="8596668" cy="3880773"/>
          </a:xfrm>
        </p:spPr>
        <p:txBody>
          <a:bodyPr>
            <a:noAutofit/>
          </a:bodyPr>
          <a:lstStyle/>
          <a:p>
            <a:endParaRPr lang="ru-RU" sz="3200" dirty="0"/>
          </a:p>
          <a:p>
            <a:r>
              <a:rPr lang="kk-KZ" sz="3200" b="1" u="sng" dirty="0" smtClean="0">
                <a:latin typeface="Times New Roman" panose="02020603050405020304" pitchFamily="18" charset="0"/>
                <a:cs typeface="Times New Roman" panose="02020603050405020304" pitchFamily="18" charset="0"/>
              </a:rPr>
              <a:t>10.1  </a:t>
            </a:r>
            <a:r>
              <a:rPr lang="kk-KZ" sz="3200" b="1" u="sng" dirty="0">
                <a:latin typeface="Times New Roman" panose="02020603050405020304" pitchFamily="18" charset="0"/>
                <a:cs typeface="Times New Roman" panose="02020603050405020304" pitchFamily="18" charset="0"/>
              </a:rPr>
              <a:t>Кәсіпкерік мәдениеттің мәні мен мағынасы</a:t>
            </a:r>
            <a:endParaRPr lang="ru-RU" sz="3200" u="sng" dirty="0">
              <a:latin typeface="Times New Roman" panose="02020603050405020304" pitchFamily="18" charset="0"/>
              <a:cs typeface="Times New Roman" panose="02020603050405020304" pitchFamily="18" charset="0"/>
            </a:endParaRPr>
          </a:p>
          <a:p>
            <a:r>
              <a:rPr lang="kk-KZ" sz="3200" b="1" u="sng" dirty="0">
                <a:latin typeface="Times New Roman" panose="02020603050405020304" pitchFamily="18" charset="0"/>
                <a:cs typeface="Times New Roman" panose="02020603050405020304" pitchFamily="18" charset="0"/>
              </a:rPr>
              <a:t>10.2 </a:t>
            </a:r>
            <a:r>
              <a:rPr lang="kk-KZ" sz="3200" b="1" u="sng" dirty="0" smtClean="0">
                <a:latin typeface="Times New Roman" panose="02020603050405020304" pitchFamily="18" charset="0"/>
                <a:cs typeface="Times New Roman" panose="02020603050405020304" pitchFamily="18" charset="0"/>
              </a:rPr>
              <a:t> Іскерлік </a:t>
            </a:r>
            <a:r>
              <a:rPr lang="kk-KZ" sz="3200" b="1" u="sng" dirty="0">
                <a:latin typeface="Times New Roman" panose="02020603050405020304" pitchFamily="18" charset="0"/>
                <a:cs typeface="Times New Roman" panose="02020603050405020304" pitchFamily="18" charset="0"/>
              </a:rPr>
              <a:t>қарым-қатынас және оның нысандары</a:t>
            </a:r>
            <a:endParaRPr lang="ru-RU" sz="3200" u="sng" dirty="0">
              <a:latin typeface="Times New Roman" panose="02020603050405020304" pitchFamily="18" charset="0"/>
              <a:cs typeface="Times New Roman" panose="02020603050405020304" pitchFamily="18" charset="0"/>
            </a:endParaRPr>
          </a:p>
          <a:p>
            <a:r>
              <a:rPr lang="kk-KZ" sz="3200" b="1" u="sng" dirty="0">
                <a:latin typeface="Times New Roman" panose="02020603050405020304" pitchFamily="18" charset="0"/>
                <a:cs typeface="Times New Roman" panose="02020603050405020304" pitchFamily="18" charset="0"/>
              </a:rPr>
              <a:t>10.3 </a:t>
            </a:r>
            <a:r>
              <a:rPr lang="kk-KZ" sz="3200" b="1" u="sng" dirty="0" smtClean="0">
                <a:latin typeface="Times New Roman" panose="02020603050405020304" pitchFamily="18" charset="0"/>
                <a:cs typeface="Times New Roman" panose="02020603050405020304" pitchFamily="18" charset="0"/>
              </a:rPr>
              <a:t> Іскерлік </a:t>
            </a:r>
            <a:r>
              <a:rPr lang="kk-KZ" sz="3200" b="1" u="sng" dirty="0">
                <a:latin typeface="Times New Roman" panose="02020603050405020304" pitchFamily="18" charset="0"/>
                <a:cs typeface="Times New Roman" panose="02020603050405020304" pitchFamily="18" charset="0"/>
              </a:rPr>
              <a:t>хатты дайындау ерекшеліктері	</a:t>
            </a:r>
            <a:endParaRPr lang="ru-RU" sz="3200" u="sng" dirty="0">
              <a:latin typeface="Times New Roman" panose="02020603050405020304" pitchFamily="18" charset="0"/>
              <a:cs typeface="Times New Roman" panose="02020603050405020304" pitchFamily="18" charset="0"/>
            </a:endParaRPr>
          </a:p>
          <a:p>
            <a:r>
              <a:rPr lang="kk-KZ" sz="3200" b="1" u="sng" dirty="0">
                <a:latin typeface="Times New Roman" panose="02020603050405020304" pitchFamily="18" charset="0"/>
                <a:cs typeface="Times New Roman" panose="02020603050405020304" pitchFamily="18" charset="0"/>
              </a:rPr>
              <a:t>10.4 </a:t>
            </a:r>
            <a:r>
              <a:rPr lang="kk-KZ" sz="3200" b="1" u="sng" dirty="0" smtClean="0">
                <a:latin typeface="Times New Roman" panose="02020603050405020304" pitchFamily="18" charset="0"/>
                <a:cs typeface="Times New Roman" panose="02020603050405020304" pitchFamily="18" charset="0"/>
              </a:rPr>
              <a:t> Кәсіпкерлік </a:t>
            </a:r>
            <a:r>
              <a:rPr lang="kk-KZ" sz="3200" b="1" u="sng" dirty="0">
                <a:latin typeface="Times New Roman" panose="02020603050405020304" pitchFamily="18" charset="0"/>
                <a:cs typeface="Times New Roman" panose="02020603050405020304" pitchFamily="18" charset="0"/>
              </a:rPr>
              <a:t>этикасы. Іскерлік этикет.</a:t>
            </a:r>
            <a:endParaRPr lang="ru-RU" sz="3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3863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00167"/>
            <a:ext cx="8596668" cy="1320800"/>
          </a:xfrm>
        </p:spPr>
        <p:txBody>
          <a:bodyPr>
            <a:normAutofit fontScale="90000"/>
          </a:bodyPr>
          <a:lstStyle/>
          <a:p>
            <a:r>
              <a:rPr lang="kk-KZ" b="1" u="sng" dirty="0">
                <a:latin typeface="Times New Roman" panose="02020603050405020304" pitchFamily="18" charset="0"/>
                <a:cs typeface="Times New Roman" panose="02020603050405020304" pitchFamily="18" charset="0"/>
              </a:rPr>
              <a:t>10.1 Кәсіпкерік мәдениеттің мәні мен мағынасы</a:t>
            </a:r>
            <a:r>
              <a:rPr lang="ru-RU" u="sng" dirty="0">
                <a:latin typeface="Times New Roman" panose="02020603050405020304" pitchFamily="18" charset="0"/>
                <a:cs typeface="Times New Roman" panose="02020603050405020304" pitchFamily="18" charset="0"/>
              </a:rPr>
              <a:t/>
            </a:r>
            <a:br>
              <a:rPr lang="ru-RU" u="sng" dirty="0">
                <a:latin typeface="Times New Roman" panose="02020603050405020304" pitchFamily="18" charset="0"/>
                <a:cs typeface="Times New Roman" panose="02020603050405020304" pitchFamily="18" charset="0"/>
              </a:rPr>
            </a:br>
            <a:r>
              <a:rPr lang="kk-KZ" b="1" dirty="0"/>
              <a:t> </a:t>
            </a:r>
            <a:r>
              <a:rPr lang="ru-RU" dirty="0"/>
              <a:t/>
            </a:r>
            <a:br>
              <a:rPr lang="ru-RU" dirty="0"/>
            </a:br>
            <a:endParaRPr lang="ru-RU" dirty="0"/>
          </a:p>
        </p:txBody>
      </p:sp>
      <p:sp>
        <p:nvSpPr>
          <p:cNvPr id="3" name="Объект 2"/>
          <p:cNvSpPr>
            <a:spLocks noGrp="1"/>
          </p:cNvSpPr>
          <p:nvPr>
            <p:ph idx="1"/>
          </p:nvPr>
        </p:nvSpPr>
        <p:spPr>
          <a:xfrm>
            <a:off x="431674" y="1355371"/>
            <a:ext cx="8596668" cy="3880773"/>
          </a:xfrm>
        </p:spPr>
        <p:txBody>
          <a:bodyPr>
            <a:noAutofit/>
          </a:bodyPr>
          <a:lstStyle/>
          <a:p>
            <a:pPr marL="0" indent="0">
              <a:buNone/>
            </a:pPr>
            <a:r>
              <a:rPr lang="kk-KZ" sz="4000" dirty="0" smtClean="0">
                <a:latin typeface="Times New Roman" panose="02020603050405020304" pitchFamily="18" charset="0"/>
                <a:cs typeface="Times New Roman" panose="02020603050405020304" pitchFamily="18" charset="0"/>
              </a:rPr>
              <a:t>Кәсіпкерлік </a:t>
            </a:r>
            <a:r>
              <a:rPr lang="kk-KZ" sz="4000" dirty="0">
                <a:latin typeface="Times New Roman" panose="02020603050405020304" pitchFamily="18" charset="0"/>
                <a:cs typeface="Times New Roman" panose="02020603050405020304" pitchFamily="18" charset="0"/>
              </a:rPr>
              <a:t>мәдениеті кәсіпкерлік қ</a:t>
            </a:r>
            <a:r>
              <a:rPr lang="kk-KZ" sz="4000" dirty="0" smtClean="0">
                <a:latin typeface="Times New Roman" panose="02020603050405020304" pitchFamily="18" charset="0"/>
                <a:cs typeface="Times New Roman" panose="02020603050405020304" pitchFamily="18" charset="0"/>
              </a:rPr>
              <a:t>ызметті </a:t>
            </a:r>
            <a:r>
              <a:rPr lang="kk-KZ" sz="4000" dirty="0">
                <a:latin typeface="Times New Roman" panose="02020603050405020304" pitchFamily="18" charset="0"/>
                <a:cs typeface="Times New Roman" panose="02020603050405020304" pitchFamily="18" charset="0"/>
              </a:rPr>
              <a:t>ұйымдастырудың ажырамас бөлігі болып табылады. </a:t>
            </a:r>
            <a:r>
              <a:rPr lang="kk-KZ" sz="4000" u="sng" dirty="0">
                <a:latin typeface="Times New Roman" panose="02020603050405020304" pitchFamily="18" charset="0"/>
                <a:cs typeface="Times New Roman" panose="02020603050405020304" pitchFamily="18" charset="0"/>
              </a:rPr>
              <a:t>Мәдениет – адамдардың өндірістік, </a:t>
            </a:r>
            <a:r>
              <a:rPr lang="kk-KZ" sz="4000" u="sng" dirty="0" smtClean="0">
                <a:latin typeface="Times New Roman" panose="02020603050405020304" pitchFamily="18" charset="0"/>
                <a:cs typeface="Times New Roman" panose="02020603050405020304" pitchFamily="18" charset="0"/>
              </a:rPr>
              <a:t>қ</a:t>
            </a:r>
            <a:r>
              <a:rPr lang="ru-RU" sz="4000" u="sng" dirty="0" smtClean="0">
                <a:latin typeface="Times New Roman" panose="02020603050405020304" pitchFamily="18" charset="0"/>
                <a:cs typeface="Times New Roman" panose="02020603050405020304" pitchFamily="18" charset="0"/>
              </a:rPr>
              <a:t>о</a:t>
            </a:r>
            <a:r>
              <a:rPr lang="kk-KZ" sz="4000" u="sng" dirty="0" smtClean="0">
                <a:latin typeface="Times New Roman" panose="02020603050405020304" pitchFamily="18" charset="0"/>
                <a:cs typeface="Times New Roman" panose="02020603050405020304" pitchFamily="18" charset="0"/>
              </a:rPr>
              <a:t>ғамдық </a:t>
            </a:r>
            <a:r>
              <a:rPr lang="kk-KZ" sz="4000" u="sng" dirty="0">
                <a:latin typeface="Times New Roman" panose="02020603050405020304" pitchFamily="18" charset="0"/>
                <a:cs typeface="Times New Roman" panose="02020603050405020304" pitchFamily="18" charset="0"/>
              </a:rPr>
              <a:t>және рухани қажеттіліктерінің жиынтығы. </a:t>
            </a:r>
            <a:endParaRPr lang="ru-RU" sz="40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4387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0731" y="440971"/>
            <a:ext cx="8596668" cy="3880773"/>
          </a:xfrm>
        </p:spPr>
        <p:txBody>
          <a:bodyPr>
            <a:noAutofit/>
          </a:bodyPr>
          <a:lstStyle/>
          <a:p>
            <a:pPr marL="0" indent="0">
              <a:buNone/>
            </a:pPr>
            <a:r>
              <a:rPr lang="kk-KZ" sz="3600" b="1" u="sng" dirty="0">
                <a:latin typeface="Times New Roman" panose="02020603050405020304" pitchFamily="18" charset="0"/>
                <a:cs typeface="Times New Roman" panose="02020603050405020304" pitchFamily="18" charset="0"/>
              </a:rPr>
              <a:t>Кәсіпкерлік мәдениет </a:t>
            </a:r>
            <a:r>
              <a:rPr lang="kk-KZ" sz="3600" u="sng" dirty="0">
                <a:latin typeface="Times New Roman" panose="02020603050405020304" pitchFamily="18" charset="0"/>
                <a:cs typeface="Times New Roman" panose="02020603050405020304" pitchFamily="18" charset="0"/>
              </a:rPr>
              <a:t>– субъектілердің кәсіпкерлік қызметті жүзеге </a:t>
            </a:r>
            <a:r>
              <a:rPr lang="kk-KZ" sz="3600" u="sng" dirty="0" smtClean="0">
                <a:latin typeface="Times New Roman" panose="02020603050405020304" pitchFamily="18" charset="0"/>
                <a:cs typeface="Times New Roman" panose="02020603050405020304" pitchFamily="18" charset="0"/>
              </a:rPr>
              <a:t>асырудағы белгілі </a:t>
            </a:r>
            <a:r>
              <a:rPr lang="kk-KZ" sz="3600" u="sng" dirty="0">
                <a:latin typeface="Times New Roman" panose="02020603050405020304" pitchFamily="18" charset="0"/>
                <a:cs typeface="Times New Roman" panose="02020603050405020304" pitchFamily="18" charset="0"/>
              </a:rPr>
              <a:t>бір қалыптасқан қағидалары, тәсілдері мен әдістерінің жиынтығы</a:t>
            </a:r>
            <a:r>
              <a:rPr lang="kk-KZ" sz="3600" dirty="0">
                <a:latin typeface="Times New Roman" panose="02020603050405020304" pitchFamily="18" charset="0"/>
                <a:cs typeface="Times New Roman" panose="02020603050405020304" pitchFamily="18" charset="0"/>
              </a:rPr>
              <a:t>. Ол елдегі ( қоғамдағы) қолданыстағы құқықтық нормаларға, бизнесті жүзеге асыру кезіндегі іс-әрекет нормаларына, іскерлік дағдыларға, этикалық және адамгершлік ережелеріне негізделеді. </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a:p>
            <a:endParaRPr lang="ru-RU" sz="3600" dirty="0"/>
          </a:p>
        </p:txBody>
      </p:sp>
    </p:spTree>
    <p:extLst>
      <p:ext uri="{BB962C8B-B14F-4D97-AF65-F5344CB8AC3E}">
        <p14:creationId xmlns:p14="http://schemas.microsoft.com/office/powerpoint/2010/main" val="6196777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4881" y="186519"/>
            <a:ext cx="8596668" cy="1320800"/>
          </a:xfrm>
        </p:spPr>
        <p:txBody>
          <a:bodyPr>
            <a:noAutofit/>
          </a:bodyPr>
          <a:lstStyle/>
          <a:p>
            <a:r>
              <a:rPr lang="kk-KZ" sz="3200" b="1" u="sng" dirty="0">
                <a:solidFill>
                  <a:schemeClr val="tx1"/>
                </a:solidFill>
                <a:latin typeface="Times New Roman" panose="02020603050405020304" pitchFamily="18" charset="0"/>
                <a:cs typeface="Times New Roman" panose="02020603050405020304" pitchFamily="18" charset="0"/>
              </a:rPr>
              <a:t>« Кәсіпкерлік мәдениет» түсінігінің мазмұнын мынадай 3 құрамдас бөлік </a:t>
            </a:r>
            <a:r>
              <a:rPr lang="kk-KZ" sz="3200" b="1" dirty="0">
                <a:solidFill>
                  <a:schemeClr val="tx1"/>
                </a:solidFill>
                <a:latin typeface="Times New Roman" panose="02020603050405020304" pitchFamily="18" charset="0"/>
                <a:cs typeface="Times New Roman" panose="02020603050405020304" pitchFamily="18" charset="0"/>
              </a:rPr>
              <a:t>( компонент) </a:t>
            </a:r>
            <a:r>
              <a:rPr lang="kk-KZ" sz="3200" b="1" u="sng" dirty="0">
                <a:solidFill>
                  <a:schemeClr val="tx1"/>
                </a:solidFill>
                <a:latin typeface="Times New Roman" panose="02020603050405020304" pitchFamily="18" charset="0"/>
                <a:cs typeface="Times New Roman" panose="02020603050405020304" pitchFamily="18" charset="0"/>
              </a:rPr>
              <a:t>арқылы анықтауға болады: </a:t>
            </a:r>
            <a:r>
              <a:rPr lang="ru-RU" sz="3200" b="1" u="sng" dirty="0">
                <a:solidFill>
                  <a:schemeClr val="tx1"/>
                </a:solidFill>
                <a:latin typeface="Times New Roman" panose="02020603050405020304" pitchFamily="18" charset="0"/>
                <a:cs typeface="Times New Roman" panose="02020603050405020304" pitchFamily="18" charset="0"/>
              </a:rPr>
              <a:t/>
            </a:r>
            <a:br>
              <a:rPr lang="ru-RU" sz="3200" b="1" u="sng" dirty="0">
                <a:solidFill>
                  <a:schemeClr val="tx1"/>
                </a:solidFill>
                <a:latin typeface="Times New Roman" panose="02020603050405020304" pitchFamily="18" charset="0"/>
                <a:cs typeface="Times New Roman" panose="02020603050405020304" pitchFamily="18" charset="0"/>
              </a:rPr>
            </a:br>
            <a:endParaRPr lang="ru-RU" sz="3200"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39486" y="1957389"/>
            <a:ext cx="8596668" cy="3880773"/>
          </a:xfrm>
        </p:spPr>
        <p:txBody>
          <a:bodyPr>
            <a:noAutofit/>
          </a:bodyPr>
          <a:lstStyle/>
          <a:p>
            <a:pPr lvl="0"/>
            <a:r>
              <a:rPr lang="kk-KZ" sz="3200" dirty="0" smtClean="0">
                <a:latin typeface="Times New Roman" panose="02020603050405020304" pitchFamily="18" charset="0"/>
                <a:cs typeface="Times New Roman" panose="02020603050405020304" pitchFamily="18" charset="0"/>
              </a:rPr>
              <a:t>1</a:t>
            </a:r>
            <a:r>
              <a:rPr lang="kk-KZ" sz="3200" u="sng" dirty="0" smtClean="0">
                <a:latin typeface="Times New Roman" panose="02020603050405020304" pitchFamily="18" charset="0"/>
                <a:cs typeface="Times New Roman" panose="02020603050405020304" pitchFamily="18" charset="0"/>
              </a:rPr>
              <a:t>. Кәсіпкердің </a:t>
            </a:r>
            <a:r>
              <a:rPr lang="kk-KZ" sz="3200" u="sng" dirty="0">
                <a:latin typeface="Times New Roman" panose="02020603050405020304" pitchFamily="18" charset="0"/>
                <a:cs typeface="Times New Roman" panose="02020603050405020304" pitchFamily="18" charset="0"/>
              </a:rPr>
              <a:t>бизнестің құндылықтары туралы түсінігі</a:t>
            </a:r>
            <a:endParaRPr lang="ru-RU" sz="3200" u="sng" dirty="0">
              <a:latin typeface="Times New Roman" panose="02020603050405020304" pitchFamily="18" charset="0"/>
              <a:cs typeface="Times New Roman" panose="02020603050405020304" pitchFamily="18" charset="0"/>
            </a:endParaRPr>
          </a:p>
          <a:p>
            <a:pPr lvl="0"/>
            <a:r>
              <a:rPr lang="kk-KZ" sz="3200" u="sng" dirty="0" smtClean="0">
                <a:latin typeface="Times New Roman" panose="02020603050405020304" pitchFamily="18" charset="0"/>
                <a:cs typeface="Times New Roman" panose="02020603050405020304" pitchFamily="18" charset="0"/>
              </a:rPr>
              <a:t>2.Кәсіпкерлік </a:t>
            </a:r>
            <a:r>
              <a:rPr lang="kk-KZ" sz="3200" u="sng" dirty="0">
                <a:latin typeface="Times New Roman" panose="02020603050405020304" pitchFamily="18" charset="0"/>
                <a:cs typeface="Times New Roman" panose="02020603050405020304" pitchFamily="18" charset="0"/>
              </a:rPr>
              <a:t>қызметті жоспарлау мен жүзеге асыру кезіндегі мінез-құлық ( іс- әрекет) нормалары мен ережелері.</a:t>
            </a:r>
            <a:endParaRPr lang="ru-RU" sz="3200" u="sng" dirty="0">
              <a:latin typeface="Times New Roman" panose="02020603050405020304" pitchFamily="18" charset="0"/>
              <a:cs typeface="Times New Roman" panose="02020603050405020304" pitchFamily="18" charset="0"/>
            </a:endParaRPr>
          </a:p>
          <a:p>
            <a:r>
              <a:rPr lang="kk-KZ" sz="3200" u="sng" dirty="0" smtClean="0">
                <a:latin typeface="Times New Roman" panose="02020603050405020304" pitchFamily="18" charset="0"/>
                <a:cs typeface="Times New Roman" panose="02020603050405020304" pitchFamily="18" charset="0"/>
              </a:rPr>
              <a:t>3. Кәсіпкердің </a:t>
            </a:r>
            <a:r>
              <a:rPr lang="kk-KZ" sz="3200" u="sng" dirty="0">
                <a:latin typeface="Times New Roman" panose="02020603050405020304" pitchFamily="18" charset="0"/>
                <a:cs typeface="Times New Roman" panose="02020603050405020304" pitchFamily="18" charset="0"/>
              </a:rPr>
              <a:t>нақты іс- әрекеті</a:t>
            </a:r>
            <a:r>
              <a:rPr lang="kk-KZ" sz="3200" dirty="0">
                <a:latin typeface="Times New Roman" panose="02020603050405020304" pitchFamily="18" charset="0"/>
                <a:cs typeface="Times New Roman" panose="02020603050405020304" pitchFamily="18" charset="0"/>
              </a:rPr>
              <a:t>, соның нәтижесінде кәсіпкер әзірленген ережелер мен мәдени мінез- құлық нормаларын іс- жүзінде жүзеге асырады</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6611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447" y="7276"/>
            <a:ext cx="8596668" cy="1320800"/>
          </a:xfrm>
        </p:spPr>
        <p:txBody>
          <a:bodyPr>
            <a:normAutofit/>
          </a:bodyPr>
          <a:lstStyle/>
          <a:p>
            <a:r>
              <a:rPr lang="kk-KZ" sz="3200" b="1" u="sng" dirty="0">
                <a:solidFill>
                  <a:schemeClr val="tx1"/>
                </a:solidFill>
                <a:latin typeface="Times New Roman" panose="02020603050405020304" pitchFamily="18" charset="0"/>
                <a:cs typeface="Times New Roman" panose="02020603050405020304" pitchFamily="18" charset="0"/>
              </a:rPr>
              <a:t>Кәсіпкерлік мәдениеттің </a:t>
            </a:r>
            <a:r>
              <a:rPr lang="kk-KZ" sz="3200" b="1" u="sng" dirty="0" smtClean="0">
                <a:solidFill>
                  <a:schemeClr val="tx1"/>
                </a:solidFill>
                <a:latin typeface="Times New Roman" panose="02020603050405020304" pitchFamily="18" charset="0"/>
                <a:cs typeface="Times New Roman" panose="02020603050405020304" pitchFamily="18" charset="0"/>
              </a:rPr>
              <a:t>негізгі </a:t>
            </a:r>
            <a:r>
              <a:rPr lang="kk-KZ" sz="3200" b="1" u="sng" dirty="0">
                <a:solidFill>
                  <a:schemeClr val="tx1"/>
                </a:solidFill>
                <a:latin typeface="Times New Roman" panose="02020603050405020304" pitchFamily="18" charset="0"/>
                <a:cs typeface="Times New Roman" panose="02020603050405020304" pitchFamily="18" charset="0"/>
              </a:rPr>
              <a:t>элементтеріне мыналар жатқызылады:</a:t>
            </a:r>
            <a:endParaRPr lang="ru-RU" sz="3200"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99913" y="1328076"/>
            <a:ext cx="8596668" cy="3880773"/>
          </a:xfrm>
        </p:spPr>
        <p:txBody>
          <a:bodyPr>
            <a:noAutofit/>
          </a:bodyPr>
          <a:lstStyle/>
          <a:p>
            <a:pPr lvl="0"/>
            <a:r>
              <a:rPr lang="kk-KZ" sz="2800" u="sng" dirty="0" smtClean="0">
                <a:latin typeface="Times New Roman" panose="02020603050405020304" pitchFamily="18" charset="0"/>
                <a:cs typeface="Times New Roman" panose="02020603050405020304" pitchFamily="18" charset="0"/>
              </a:rPr>
              <a:t>Кәсіпкерлік </a:t>
            </a:r>
            <a:r>
              <a:rPr lang="kk-KZ" sz="2800" u="sng" dirty="0">
                <a:latin typeface="Times New Roman" panose="02020603050405020304" pitchFamily="18" charset="0"/>
                <a:cs typeface="Times New Roman" panose="02020603050405020304" pitchFamily="18" charset="0"/>
              </a:rPr>
              <a:t>қызметтің заңдылығы;</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Міндеттер мен міндеттемелерді мінсіз орындау;</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Кәсіпкерлік субъектілерінің өз бизнесін адал жүргізуі</a:t>
            </a:r>
            <a:r>
              <a:rPr lang="kk-KZ" sz="2800" dirty="0">
                <a:latin typeface="Times New Roman" panose="02020603050405020304" pitchFamily="18" charset="0"/>
                <a:cs typeface="Times New Roman" panose="02020603050405020304" pitchFamily="18" charset="0"/>
              </a:rPr>
              <a:t>, адамдармен, тұтынушылармен, әріптестермен, мемлекетпен адал қарым-қатынаста болу;</a:t>
            </a:r>
            <a:endParaRPr lang="ru-RU" sz="2800"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Кәсіпкердің жалпы этикалық нормаларды сақтауы</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Кәсіпкерлік қызметтің қажеттілікті қанағаттандыруға бағытталуы;</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Кәсіпкерлік іс- әрекетті болжау мүмкіншілігі.</a:t>
            </a:r>
            <a:endParaRPr lang="ru-RU" sz="2800" u="sng" dirty="0">
              <a:latin typeface="Times New Roman" panose="02020603050405020304" pitchFamily="18" charset="0"/>
              <a:cs typeface="Times New Roman" panose="02020603050405020304" pitchFamily="18" charset="0"/>
            </a:endParaRPr>
          </a:p>
          <a:p>
            <a:endParaRPr lang="ru-RU" sz="2800" dirty="0"/>
          </a:p>
        </p:txBody>
      </p:sp>
    </p:spTree>
    <p:extLst>
      <p:ext uri="{BB962C8B-B14F-4D97-AF65-F5344CB8AC3E}">
        <p14:creationId xmlns:p14="http://schemas.microsoft.com/office/powerpoint/2010/main" val="3941329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560" y="118280"/>
            <a:ext cx="8596668" cy="1320800"/>
          </a:xfrm>
        </p:spPr>
        <p:txBody>
          <a:bodyPr>
            <a:normAutofit fontScale="90000"/>
          </a:bodyPr>
          <a:lstStyle/>
          <a:p>
            <a:r>
              <a:rPr lang="kk-KZ" b="1" u="sng" dirty="0">
                <a:solidFill>
                  <a:schemeClr val="tx1"/>
                </a:solidFill>
                <a:latin typeface="Times New Roman" panose="02020603050405020304" pitchFamily="18" charset="0"/>
                <a:cs typeface="Times New Roman" panose="02020603050405020304" pitchFamily="18" charset="0"/>
              </a:rPr>
              <a:t>Кәсіпкерлік ұйымдардың мәдениеті мынадай ішкі факторлар арқылы анықталады:</a:t>
            </a:r>
            <a:r>
              <a:rPr lang="ru-RU" b="1" u="sng" dirty="0">
                <a:solidFill>
                  <a:schemeClr val="tx1"/>
                </a:solidFill>
                <a:latin typeface="Times New Roman" panose="02020603050405020304" pitchFamily="18" charset="0"/>
                <a:cs typeface="Times New Roman" panose="02020603050405020304" pitchFamily="18" charset="0"/>
              </a:rPr>
              <a:t/>
            </a:r>
            <a:br>
              <a:rPr lang="ru-RU" b="1" u="sng" dirty="0">
                <a:solidFill>
                  <a:schemeClr val="tx1"/>
                </a:solidFill>
                <a:latin typeface="Times New Roman" panose="02020603050405020304" pitchFamily="18" charset="0"/>
                <a:cs typeface="Times New Roman" panose="02020603050405020304" pitchFamily="18" charset="0"/>
              </a:rPr>
            </a:br>
            <a:endParaRPr lang="ru-RU"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04379" y="1669269"/>
            <a:ext cx="8596668" cy="3880773"/>
          </a:xfrm>
        </p:spPr>
        <p:txBody>
          <a:bodyPr>
            <a:normAutofit fontScale="92500" lnSpcReduction="20000"/>
          </a:bodyPr>
          <a:lstStyle/>
          <a:p>
            <a:pPr lvl="0"/>
            <a:r>
              <a:rPr lang="kk-KZ" sz="3200" u="sng" dirty="0" smtClean="0">
                <a:latin typeface="Times New Roman" panose="02020603050405020304" pitchFamily="18" charset="0"/>
                <a:cs typeface="Times New Roman" panose="02020603050405020304" pitchFamily="18" charset="0"/>
              </a:rPr>
              <a:t>Кәсіпкерлік </a:t>
            </a:r>
            <a:r>
              <a:rPr lang="kk-KZ" sz="3200" u="sng" dirty="0">
                <a:latin typeface="Times New Roman" panose="02020603050405020304" pitchFamily="18" charset="0"/>
                <a:cs typeface="Times New Roman" panose="02020603050405020304" pitchFamily="18" charset="0"/>
              </a:rPr>
              <a:t>қызметтің пәні және оны ұйымдастыру жағдайы;</a:t>
            </a:r>
            <a:endParaRPr lang="ru-RU" sz="3200" u="sng" dirty="0">
              <a:latin typeface="Times New Roman" panose="02020603050405020304" pitchFamily="18" charset="0"/>
              <a:cs typeface="Times New Roman" panose="02020603050405020304" pitchFamily="18" charset="0"/>
            </a:endParaRPr>
          </a:p>
          <a:p>
            <a:pPr lvl="0"/>
            <a:r>
              <a:rPr lang="kk-KZ" sz="3200" u="sng" dirty="0">
                <a:latin typeface="Times New Roman" panose="02020603050405020304" pitchFamily="18" charset="0"/>
                <a:cs typeface="Times New Roman" panose="02020603050405020304" pitchFamily="18" charset="0"/>
              </a:rPr>
              <a:t>Меншік иелері мен қызметкерлердің мотивациясы;</a:t>
            </a:r>
            <a:endParaRPr lang="ru-RU" sz="3200" u="sng" dirty="0">
              <a:latin typeface="Times New Roman" panose="02020603050405020304" pitchFamily="18" charset="0"/>
              <a:cs typeface="Times New Roman" panose="02020603050405020304" pitchFamily="18" charset="0"/>
            </a:endParaRPr>
          </a:p>
          <a:p>
            <a:pPr lvl="0"/>
            <a:r>
              <a:rPr lang="kk-KZ" sz="3200" u="sng" dirty="0">
                <a:latin typeface="Times New Roman" panose="02020603050405020304" pitchFamily="18" charset="0"/>
                <a:cs typeface="Times New Roman" panose="02020603050405020304" pitchFamily="18" charset="0"/>
              </a:rPr>
              <a:t>кәсіпорын басшылары мен жалдамалы жұмыскерлердің өзара қарым-қатынас механизмі, басқарушылық мәдениет деңгейі;</a:t>
            </a:r>
            <a:endParaRPr lang="ru-RU" sz="3200" u="sng" dirty="0">
              <a:latin typeface="Times New Roman" panose="02020603050405020304" pitchFamily="18" charset="0"/>
              <a:cs typeface="Times New Roman" panose="02020603050405020304" pitchFamily="18" charset="0"/>
            </a:endParaRPr>
          </a:p>
          <a:p>
            <a:pPr lvl="0"/>
            <a:r>
              <a:rPr lang="kk-KZ" sz="3200" u="sng" dirty="0">
                <a:latin typeface="Times New Roman" panose="02020603050405020304" pitchFamily="18" charset="0"/>
                <a:cs typeface="Times New Roman" panose="02020603050405020304" pitchFamily="18" charset="0"/>
              </a:rPr>
              <a:t> нарықта жетекші орынға ие болуға мүмкіндік беретін ерекше басқару стилінің </a:t>
            </a:r>
            <a:r>
              <a:rPr lang="kk-KZ" sz="3200" u="sng" dirty="0" smtClean="0">
                <a:latin typeface="Times New Roman" panose="02020603050405020304" pitchFamily="18" charset="0"/>
                <a:cs typeface="Times New Roman" panose="02020603050405020304" pitchFamily="18" charset="0"/>
              </a:rPr>
              <a:t>болуы</a:t>
            </a:r>
            <a:r>
              <a:rPr lang="kk-KZ" sz="3200" u="sng" dirty="0">
                <a:latin typeface="Times New Roman" panose="02020603050405020304" pitchFamily="18" charset="0"/>
                <a:cs typeface="Times New Roman" panose="02020603050405020304" pitchFamily="18" charset="0"/>
              </a:rPr>
              <a:t>;</a:t>
            </a:r>
            <a:endParaRPr lang="ru-RU" sz="32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06045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8970" y="127073"/>
            <a:ext cx="8596668" cy="3880773"/>
          </a:xfrm>
        </p:spPr>
        <p:txBody>
          <a:bodyPr>
            <a:noAutofit/>
          </a:bodyPr>
          <a:lstStyle/>
          <a:p>
            <a:pPr lvl="0"/>
            <a:r>
              <a:rPr lang="kk-KZ" sz="3600" u="sng" dirty="0">
                <a:latin typeface="Times New Roman" panose="02020603050405020304" pitchFamily="18" charset="0"/>
                <a:cs typeface="Times New Roman" panose="02020603050405020304" pitchFamily="18" charset="0"/>
              </a:rPr>
              <a:t>Кәсіпорын басшылары, менеджелері мен қызметкерлерінің жоғары кәсіби құзыреттілігі және оларды оқыту мүмкіншілігі;</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Кәсіпорын жетуге ұмтылатын құндылықтар туралы нақты әрі айқын түсініктер жиынының болуы;</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Кәсіпорын қызметінің жоғары тиімділікке бағытталуы және ұсынылатын тауарлар мен қызметтер сапасы</a:t>
            </a:r>
            <a:r>
              <a:rPr lang="kk-KZ" sz="3600" u="sng" dirty="0" smtClean="0">
                <a:latin typeface="Times New Roman" panose="02020603050405020304" pitchFamily="18" charset="0"/>
                <a:cs typeface="Times New Roman" panose="02020603050405020304" pitchFamily="18" charset="0"/>
              </a:rPr>
              <a:t>;</a:t>
            </a:r>
            <a:endParaRPr lang="ru-RU" sz="36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3497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13561" y="277198"/>
            <a:ext cx="8596668" cy="3880773"/>
          </a:xfrm>
        </p:spPr>
        <p:txBody>
          <a:bodyPr>
            <a:noAutofit/>
          </a:bodyPr>
          <a:lstStyle/>
          <a:p>
            <a:pPr lvl="0"/>
            <a:r>
              <a:rPr lang="kk-KZ" sz="3600" u="sng" dirty="0">
                <a:latin typeface="Times New Roman" panose="02020603050405020304" pitchFamily="18" charset="0"/>
                <a:cs typeface="Times New Roman" panose="02020603050405020304" pitchFamily="18" charset="0"/>
              </a:rPr>
              <a:t>Тұтынушыларға анық және сапалы қызмет көрсетуі, тұтынушылармен жақсы, өзара қарым-қатынастарда болуы;</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Қызметкерлердің ұйым мүдделеріне берік болуы, ұйымның көздеген мақсаттарға жетуі барысындағы олардың өз рөлінің қаншалықты маңызды </a:t>
            </a:r>
            <a:r>
              <a:rPr lang="kk-KZ" sz="3600" u="sng" dirty="0" smtClean="0">
                <a:latin typeface="Times New Roman" panose="02020603050405020304" pitchFamily="18" charset="0"/>
                <a:cs typeface="Times New Roman" panose="02020603050405020304" pitchFamily="18" charset="0"/>
              </a:rPr>
              <a:t>екендігі </a:t>
            </a:r>
            <a:r>
              <a:rPr lang="kk-KZ" sz="3600" u="sng" dirty="0">
                <a:latin typeface="Times New Roman" panose="02020603050405020304" pitchFamily="18" charset="0"/>
                <a:cs typeface="Times New Roman" panose="02020603050405020304" pitchFamily="18" charset="0"/>
              </a:rPr>
              <a:t>туралы ақпарат алуы;</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Қажетті санитарлық гигиеналық  жә</a:t>
            </a:r>
            <a:r>
              <a:rPr lang="kk-KZ" sz="3600" dirty="0">
                <a:latin typeface="Times New Roman" panose="02020603050405020304" pitchFamily="18" charset="0"/>
                <a:cs typeface="Times New Roman" panose="02020603050405020304" pitchFamily="18" charset="0"/>
              </a:rPr>
              <a:t>не қауіпсіз еңбек жағдайын жасау.</a:t>
            </a:r>
            <a:endParaRPr lang="ru-RU" sz="3600" dirty="0">
              <a:latin typeface="Times New Roman" panose="02020603050405020304" pitchFamily="18" charset="0"/>
              <a:cs typeface="Times New Roman" panose="02020603050405020304" pitchFamily="18" charset="0"/>
            </a:endParaRPr>
          </a:p>
          <a:p>
            <a:endParaRPr lang="ru-RU" sz="3600" dirty="0"/>
          </a:p>
        </p:txBody>
      </p:sp>
    </p:spTree>
    <p:extLst>
      <p:ext uri="{BB962C8B-B14F-4D97-AF65-F5344CB8AC3E}">
        <p14:creationId xmlns:p14="http://schemas.microsoft.com/office/powerpoint/2010/main" val="3335149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0856" y="213815"/>
            <a:ext cx="8596668" cy="1320800"/>
          </a:xfrm>
        </p:spPr>
        <p:txBody>
          <a:bodyPr>
            <a:normAutofit fontScale="90000"/>
          </a:bodyPr>
          <a:lstStyle/>
          <a:p>
            <a:r>
              <a:rPr lang="kk-KZ" b="1" u="sng" dirty="0">
                <a:solidFill>
                  <a:schemeClr val="tx1"/>
                </a:solidFill>
                <a:latin typeface="Times New Roman" panose="02020603050405020304" pitchFamily="18" charset="0"/>
                <a:cs typeface="Times New Roman" panose="02020603050405020304" pitchFamily="18" charset="0"/>
              </a:rPr>
              <a:t>Кәсіпкерлік мәдениеттің қалыптасуы мен дамуы </a:t>
            </a:r>
            <a:r>
              <a:rPr lang="kk-KZ" b="1" dirty="0">
                <a:solidFill>
                  <a:schemeClr val="tx1"/>
                </a:solidFill>
                <a:latin typeface="Times New Roman" panose="02020603050405020304" pitchFamily="18" charset="0"/>
                <a:cs typeface="Times New Roman" panose="02020603050405020304" pitchFamily="18" charset="0"/>
              </a:rPr>
              <a:t>мынадай </a:t>
            </a:r>
            <a:r>
              <a:rPr lang="kk-KZ" b="1" u="sng" dirty="0">
                <a:solidFill>
                  <a:schemeClr val="tx1"/>
                </a:solidFill>
                <a:latin typeface="Times New Roman" panose="02020603050405020304" pitchFamily="18" charset="0"/>
                <a:cs typeface="Times New Roman" panose="02020603050405020304" pitchFamily="18" charset="0"/>
              </a:rPr>
              <a:t>екі жолмен жүзеге асырылады:</a:t>
            </a:r>
            <a:r>
              <a:rPr lang="ru-RU" b="1" dirty="0">
                <a:solidFill>
                  <a:schemeClr val="tx1"/>
                </a:solidFill>
                <a:latin typeface="Times New Roman" panose="02020603050405020304" pitchFamily="18" charset="0"/>
                <a:cs typeface="Times New Roman" panose="02020603050405020304" pitchFamily="18" charset="0"/>
              </a:rPr>
              <a:t/>
            </a:r>
            <a:br>
              <a:rPr lang="ru-RU" b="1" dirty="0">
                <a:solidFill>
                  <a:schemeClr val="tx1"/>
                </a:solidFill>
                <a:latin typeface="Times New Roman" panose="02020603050405020304" pitchFamily="18" charset="0"/>
                <a:cs typeface="Times New Roman" panose="02020603050405020304" pitchFamily="18" charset="0"/>
              </a:rPr>
            </a:b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20000"/>
          </a:bodyPr>
          <a:lstStyle/>
          <a:p>
            <a:pPr lvl="0"/>
            <a:r>
              <a:rPr lang="kk-KZ" sz="3200" u="sng" dirty="0" smtClean="0">
                <a:latin typeface="Times New Roman" panose="02020603050405020304" pitchFamily="18" charset="0"/>
                <a:cs typeface="Times New Roman" panose="02020603050405020304" pitchFamily="18" charset="0"/>
              </a:rPr>
              <a:t>Біріншіден</a:t>
            </a:r>
            <a:r>
              <a:rPr lang="kk-KZ" sz="3200" u="sng" dirty="0">
                <a:latin typeface="Times New Roman" panose="02020603050405020304" pitchFamily="18" charset="0"/>
                <a:cs typeface="Times New Roman" panose="02020603050405020304" pitchFamily="18" charset="0"/>
              </a:rPr>
              <a:t>, алға қойылған мақсаттарға айтарлықтай нәтижелі жетуге мүмкіндік беретін мәдени дәстүрлерді қолдау арқылы өткен және қазіргі тәжірибені зерттеу негізінде табиғи жолмен жүзеге асырылады;</a:t>
            </a:r>
            <a:endParaRPr lang="ru-RU" sz="3200" u="sng" dirty="0">
              <a:latin typeface="Times New Roman" panose="02020603050405020304" pitchFamily="18" charset="0"/>
              <a:cs typeface="Times New Roman" panose="02020603050405020304" pitchFamily="18" charset="0"/>
            </a:endParaRPr>
          </a:p>
          <a:p>
            <a:pPr lvl="0"/>
            <a:r>
              <a:rPr lang="kk-KZ" sz="3200" u="sng" dirty="0">
                <a:latin typeface="Times New Roman" panose="02020603050405020304" pitchFamily="18" charset="0"/>
                <a:cs typeface="Times New Roman" panose="02020603050405020304" pitchFamily="18" charset="0"/>
              </a:rPr>
              <a:t>Екіншіден, мінез-құлық пен іс- әрекеттің белгілі-бір </a:t>
            </a:r>
            <a:r>
              <a:rPr lang="kk-KZ" sz="3200" u="sng" dirty="0" smtClean="0">
                <a:latin typeface="Times New Roman" panose="02020603050405020304" pitchFamily="18" charset="0"/>
                <a:cs typeface="Times New Roman" panose="02020603050405020304" pitchFamily="18" charset="0"/>
              </a:rPr>
              <a:t>кешендерін </a:t>
            </a:r>
            <a:r>
              <a:rPr lang="kk-KZ" sz="3200" u="sng" dirty="0">
                <a:latin typeface="Times New Roman" panose="02020603050405020304" pitchFamily="18" charset="0"/>
                <a:cs typeface="Times New Roman" panose="02020603050405020304" pitchFamily="18" charset="0"/>
              </a:rPr>
              <a:t>күштен еңгізу арқылы мақсатты түрде қалыптастырылады.</a:t>
            </a:r>
            <a:endParaRPr lang="ru-RU" sz="3200" u="sng" dirty="0">
              <a:latin typeface="Times New Roman" panose="02020603050405020304" pitchFamily="18" charset="0"/>
              <a:cs typeface="Times New Roman" panose="02020603050405020304" pitchFamily="18" charset="0"/>
            </a:endParaRPr>
          </a:p>
          <a:p>
            <a:pPr marL="0" indent="0">
              <a:buNone/>
            </a:pPr>
            <a:r>
              <a:rPr lang="kk-KZ" sz="3200" dirty="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811081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2280" y="336645"/>
            <a:ext cx="8596668" cy="1320800"/>
          </a:xfrm>
        </p:spPr>
        <p:txBody>
          <a:bodyPr>
            <a:normAutofit fontScale="90000"/>
          </a:bodyPr>
          <a:lstStyle/>
          <a:p>
            <a:r>
              <a:rPr lang="kk-KZ" b="1" u="sng" dirty="0"/>
              <a:t>10.2 Іскерлік қарым-қатынас және оның нысандары</a:t>
            </a:r>
            <a:r>
              <a:rPr lang="ru-RU" u="sng" dirty="0"/>
              <a:t/>
            </a:r>
            <a:br>
              <a:rPr lang="ru-RU" u="sng" dirty="0"/>
            </a:br>
            <a:endParaRPr lang="ru-RU" u="sng" dirty="0"/>
          </a:p>
        </p:txBody>
      </p:sp>
      <p:sp>
        <p:nvSpPr>
          <p:cNvPr id="3" name="Объект 2"/>
          <p:cNvSpPr>
            <a:spLocks noGrp="1"/>
          </p:cNvSpPr>
          <p:nvPr>
            <p:ph idx="1"/>
          </p:nvPr>
        </p:nvSpPr>
        <p:spPr>
          <a:xfrm>
            <a:off x="672280" y="1657445"/>
            <a:ext cx="8596668" cy="3880773"/>
          </a:xfrm>
        </p:spPr>
        <p:txBody>
          <a:bodyPr>
            <a:noAutofit/>
          </a:bodyPr>
          <a:lstStyle/>
          <a:p>
            <a:pPr marL="0" indent="0">
              <a:buNone/>
            </a:pPr>
            <a:r>
              <a:rPr lang="kk-KZ" sz="3600" b="1" u="sng" dirty="0" smtClean="0">
                <a:latin typeface="Times New Roman" panose="02020603050405020304" pitchFamily="18" charset="0"/>
                <a:cs typeface="Times New Roman" panose="02020603050405020304" pitchFamily="18" charset="0"/>
              </a:rPr>
              <a:t>Іскерлік </a:t>
            </a:r>
            <a:r>
              <a:rPr lang="kk-KZ" sz="3600" b="1" u="sng" dirty="0">
                <a:latin typeface="Times New Roman" panose="02020603050405020304" pitchFamily="18" charset="0"/>
                <a:cs typeface="Times New Roman" panose="02020603050405020304" pitchFamily="18" charset="0"/>
              </a:rPr>
              <a:t>қарым-қатынас </a:t>
            </a:r>
            <a:r>
              <a:rPr lang="kk-KZ" sz="3600" u="sng" dirty="0">
                <a:latin typeface="Times New Roman" panose="02020603050405020304" pitchFamily="18" charset="0"/>
                <a:cs typeface="Times New Roman" panose="02020603050405020304" pitchFamily="18" charset="0"/>
              </a:rPr>
              <a:t>– </a:t>
            </a:r>
            <a:r>
              <a:rPr lang="kk-KZ" sz="3600" u="sng" dirty="0" smtClean="0">
                <a:latin typeface="Times New Roman" panose="02020603050405020304" pitchFamily="18" charset="0"/>
                <a:cs typeface="Times New Roman" panose="02020603050405020304" pitchFamily="18" charset="0"/>
              </a:rPr>
              <a:t>белгілі </a:t>
            </a:r>
            <a:r>
              <a:rPr lang="kk-KZ" sz="3600" u="sng" dirty="0">
                <a:latin typeface="Times New Roman" panose="02020603050405020304" pitchFamily="18" charset="0"/>
                <a:cs typeface="Times New Roman" panose="02020603050405020304" pitchFamily="18" charset="0"/>
              </a:rPr>
              <a:t>бір нәтижеге </a:t>
            </a:r>
            <a:r>
              <a:rPr lang="kk-KZ" sz="3600" u="sng" dirty="0" smtClean="0">
                <a:latin typeface="Times New Roman" panose="02020603050405020304" pitchFamily="18" charset="0"/>
                <a:cs typeface="Times New Roman" panose="02020603050405020304" pitchFamily="18" charset="0"/>
              </a:rPr>
              <a:t>жетуді, </a:t>
            </a:r>
            <a:r>
              <a:rPr lang="kk-KZ" sz="3600" u="sng" dirty="0">
                <a:latin typeface="Times New Roman" panose="02020603050405020304" pitchFamily="18" charset="0"/>
                <a:cs typeface="Times New Roman" panose="02020603050405020304" pitchFamily="18" charset="0"/>
              </a:rPr>
              <a:t>нақты проблеманы шешуді немесе анықталған мақсаттарды іске асыруды көздейтін, сондай-ақ қызмет, ақпарат, тәжірибе алмасу орын алатын, өзара байланысу және өзара әрекеттесу үндісі. Ол тікелей және жанама </a:t>
            </a:r>
            <a:r>
              <a:rPr lang="ru-RU" sz="3600" u="sng" dirty="0" smtClean="0">
                <a:latin typeface="Times New Roman" panose="02020603050405020304" pitchFamily="18" charset="0"/>
                <a:cs typeface="Times New Roman" panose="02020603050405020304" pitchFamily="18" charset="0"/>
              </a:rPr>
              <a:t>б</a:t>
            </a:r>
            <a:r>
              <a:rPr lang="kk-KZ" sz="3600" u="sng" dirty="0" smtClean="0">
                <a:latin typeface="Times New Roman" panose="02020603050405020304" pitchFamily="18" charset="0"/>
                <a:cs typeface="Times New Roman" panose="02020603050405020304" pitchFamily="18" charset="0"/>
              </a:rPr>
              <a:t>олып </a:t>
            </a:r>
            <a:r>
              <a:rPr lang="kk-KZ" sz="3600" u="sng" dirty="0">
                <a:latin typeface="Times New Roman" panose="02020603050405020304" pitchFamily="18" charset="0"/>
                <a:cs typeface="Times New Roman" panose="02020603050405020304" pitchFamily="18" charset="0"/>
              </a:rPr>
              <a:t>бөлінеді</a:t>
            </a:r>
            <a:r>
              <a:rPr lang="kk-KZ" sz="2800" u="sng" dirty="0">
                <a:latin typeface="Times New Roman" panose="02020603050405020304" pitchFamily="18" charset="0"/>
                <a:cs typeface="Times New Roman" panose="02020603050405020304" pitchFamily="18" charset="0"/>
              </a:rPr>
              <a:t>. </a:t>
            </a:r>
            <a:endParaRPr lang="ru-RU" sz="2800" u="sng" dirty="0"/>
          </a:p>
        </p:txBody>
      </p:sp>
    </p:spTree>
    <p:extLst>
      <p:ext uri="{BB962C8B-B14F-4D97-AF65-F5344CB8AC3E}">
        <p14:creationId xmlns:p14="http://schemas.microsoft.com/office/powerpoint/2010/main" val="1078917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7209" y="263550"/>
            <a:ext cx="8596668" cy="3880773"/>
          </a:xfrm>
        </p:spPr>
        <p:txBody>
          <a:bodyPr>
            <a:noAutofit/>
          </a:bodyPr>
          <a:lstStyle/>
          <a:p>
            <a:pPr marL="0" indent="0">
              <a:buNone/>
            </a:pPr>
            <a:r>
              <a:rPr lang="kk-KZ" sz="4400" dirty="0">
                <a:latin typeface="Times New Roman" panose="02020603050405020304" pitchFamily="18" charset="0"/>
                <a:cs typeface="Times New Roman" panose="02020603050405020304" pitchFamily="18" charset="0"/>
              </a:rPr>
              <a:t>Тікелей іскерлік қарым-қатынас жанамаға қарағанда үлкен нәтижелілікті, күшті, эмоционалдық әсер мен сезімді иеленсе, жанама іскерлік қарым- қатынасқа әлеуметтік- психологиялық механизмдер тікелей әсер етеді.</a:t>
            </a:r>
            <a:endParaRPr lang="ru-RU" sz="4400" dirty="0">
              <a:latin typeface="Times New Roman" panose="02020603050405020304" pitchFamily="18" charset="0"/>
              <a:cs typeface="Times New Roman" panose="02020603050405020304" pitchFamily="18" charset="0"/>
            </a:endParaRPr>
          </a:p>
          <a:p>
            <a:endParaRPr lang="ru-RU" sz="4400" dirty="0"/>
          </a:p>
        </p:txBody>
      </p:sp>
    </p:spTree>
    <p:extLst>
      <p:ext uri="{BB962C8B-B14F-4D97-AF65-F5344CB8AC3E}">
        <p14:creationId xmlns:p14="http://schemas.microsoft.com/office/powerpoint/2010/main" val="3428696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0731" y="318141"/>
            <a:ext cx="8596668" cy="3880773"/>
          </a:xfrm>
        </p:spPr>
        <p:txBody>
          <a:bodyPr>
            <a:normAutofit fontScale="25000" lnSpcReduction="20000"/>
          </a:bodyPr>
          <a:lstStyle/>
          <a:p>
            <a:pPr marL="0" indent="0">
              <a:buNone/>
            </a:pPr>
            <a:r>
              <a:rPr lang="kk-KZ" sz="14400" dirty="0">
                <a:latin typeface="Times New Roman" panose="02020603050405020304" pitchFamily="18" charset="0"/>
                <a:cs typeface="Times New Roman" panose="02020603050405020304" pitchFamily="18" charset="0"/>
              </a:rPr>
              <a:t>Іскерлік қарым- қатынастың әдеттегі қарым-қатынастан айырмашылығы, өз шешімін </a:t>
            </a:r>
            <a:r>
              <a:rPr lang="kk-KZ" sz="14400" dirty="0" smtClean="0">
                <a:latin typeface="Times New Roman" panose="02020603050405020304" pitchFamily="18" charset="0"/>
                <a:cs typeface="Times New Roman" panose="02020603050405020304" pitchFamily="18" charset="0"/>
              </a:rPr>
              <a:t>табуы </a:t>
            </a:r>
            <a:r>
              <a:rPr lang="kk-KZ" sz="14400" dirty="0">
                <a:latin typeface="Times New Roman" panose="02020603050405020304" pitchFamily="18" charset="0"/>
                <a:cs typeface="Times New Roman" panose="02020603050405020304" pitchFamily="18" charset="0"/>
              </a:rPr>
              <a:t>тиіс мақсаттары мен міндеттері болады</a:t>
            </a:r>
            <a:r>
              <a:rPr lang="kk-KZ" sz="14400" dirty="0" smtClean="0">
                <a:latin typeface="Times New Roman" panose="02020603050405020304" pitchFamily="18" charset="0"/>
                <a:cs typeface="Times New Roman" panose="02020603050405020304" pitchFamily="18" charset="0"/>
              </a:rPr>
              <a:t>.</a:t>
            </a:r>
          </a:p>
          <a:p>
            <a:pPr marL="0" indent="0">
              <a:buNone/>
            </a:pPr>
            <a:r>
              <a:rPr lang="kk-KZ" sz="14400" dirty="0" smtClean="0">
                <a:latin typeface="Times New Roman" panose="02020603050405020304" pitchFamily="18" charset="0"/>
                <a:cs typeface="Times New Roman" panose="02020603050405020304" pitchFamily="18" charset="0"/>
              </a:rPr>
              <a:t> </a:t>
            </a:r>
            <a:r>
              <a:rPr lang="kk-KZ" sz="14400" dirty="0">
                <a:latin typeface="Times New Roman" panose="02020603050405020304" pitchFamily="18" charset="0"/>
                <a:cs typeface="Times New Roman" panose="02020603050405020304" pitchFamily="18" charset="0"/>
              </a:rPr>
              <a:t>Сондықтан іскерлік қарым-қатынас кезінде әріптеспен өзара байланысты себепсіз кез-келген уақытта тоқтата алмаймыз, ал жай достық қарым-қатынаста белгілі бір мақсаттар мен нақты белгіленген міндеттер болмайды</a:t>
            </a:r>
            <a:r>
              <a:rPr lang="kk-KZ" sz="14400" dirty="0" smtClean="0">
                <a:latin typeface="Times New Roman" panose="02020603050405020304" pitchFamily="18" charset="0"/>
                <a:cs typeface="Times New Roman" panose="02020603050405020304" pitchFamily="18" charset="0"/>
              </a:rPr>
              <a:t>.</a:t>
            </a:r>
          </a:p>
          <a:p>
            <a:pPr marL="0" indent="0">
              <a:buNone/>
            </a:pPr>
            <a:r>
              <a:rPr lang="kk-KZ" sz="14400" dirty="0" smtClean="0">
                <a:latin typeface="Times New Roman" panose="02020603050405020304" pitchFamily="18" charset="0"/>
                <a:cs typeface="Times New Roman" panose="02020603050405020304" pitchFamily="18" charset="0"/>
              </a:rPr>
              <a:t> </a:t>
            </a:r>
            <a:r>
              <a:rPr lang="kk-KZ" sz="14400" dirty="0">
                <a:latin typeface="Times New Roman" panose="02020603050405020304" pitchFamily="18" charset="0"/>
                <a:cs typeface="Times New Roman" panose="02020603050405020304" pitchFamily="18" charset="0"/>
              </a:rPr>
              <a:t>Осыған байланысты оны кез келген сәтте тоқтатуға ( қатысушылардың қалауы бойынша) болады.</a:t>
            </a:r>
            <a:endParaRPr lang="ru-RU" sz="14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95901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u="sng" dirty="0">
                <a:solidFill>
                  <a:schemeClr val="tx1"/>
                </a:solidFill>
                <a:latin typeface="Times New Roman" panose="02020603050405020304" pitchFamily="18" charset="0"/>
                <a:cs typeface="Times New Roman" panose="02020603050405020304" pitchFamily="18" charset="0"/>
              </a:rPr>
              <a:t>Іскерлік қарым-қатынас әртүрлі нысандарда іске асырылады:</a:t>
            </a:r>
            <a:r>
              <a:rPr lang="ru-RU" b="1" dirty="0">
                <a:solidFill>
                  <a:schemeClr val="tx1"/>
                </a:solidFill>
                <a:latin typeface="Times New Roman" panose="02020603050405020304" pitchFamily="18" charset="0"/>
                <a:cs typeface="Times New Roman" panose="02020603050405020304" pitchFamily="18" charset="0"/>
              </a:rPr>
              <a:t/>
            </a:r>
            <a:br>
              <a:rPr lang="ru-RU" b="1" dirty="0">
                <a:solidFill>
                  <a:schemeClr val="tx1"/>
                </a:solidFill>
                <a:latin typeface="Times New Roman" panose="02020603050405020304" pitchFamily="18" charset="0"/>
                <a:cs typeface="Times New Roman" panose="02020603050405020304" pitchFamily="18" charset="0"/>
              </a:rPr>
            </a:b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sz="3600" dirty="0">
                <a:latin typeface="Times New Roman" panose="02020603050405020304" pitchFamily="18" charset="0"/>
                <a:cs typeface="Times New Roman" panose="02020603050405020304" pitchFamily="18" charset="0"/>
              </a:rPr>
              <a:t>Іскерлік қарым-қатынас әртүрлі нысандарда іске асырылады:</a:t>
            </a:r>
            <a:endParaRPr lang="ru-RU" sz="3600" dirty="0">
              <a:latin typeface="Times New Roman" panose="02020603050405020304" pitchFamily="18" charset="0"/>
              <a:cs typeface="Times New Roman" panose="02020603050405020304" pitchFamily="18" charset="0"/>
            </a:endParaRPr>
          </a:p>
          <a:p>
            <a:r>
              <a:rPr lang="kk-KZ" sz="3600" u="sng" dirty="0">
                <a:latin typeface="Times New Roman" panose="02020603050405020304" pitchFamily="18" charset="0"/>
                <a:cs typeface="Times New Roman" panose="02020603050405020304" pitchFamily="18" charset="0"/>
              </a:rPr>
              <a:t>1)Іскерлік сұхбат;</a:t>
            </a:r>
            <a:endParaRPr lang="ru-RU" sz="3600" u="sng" dirty="0">
              <a:latin typeface="Times New Roman" panose="02020603050405020304" pitchFamily="18" charset="0"/>
              <a:cs typeface="Times New Roman" panose="02020603050405020304" pitchFamily="18" charset="0"/>
            </a:endParaRPr>
          </a:p>
          <a:p>
            <a:r>
              <a:rPr lang="kk-KZ" sz="3600" u="sng" dirty="0">
                <a:latin typeface="Times New Roman" panose="02020603050405020304" pitchFamily="18" charset="0"/>
                <a:cs typeface="Times New Roman" panose="02020603050405020304" pitchFamily="18" charset="0"/>
              </a:rPr>
              <a:t>2) Іскерлік келіссөздер;</a:t>
            </a:r>
            <a:endParaRPr lang="ru-RU" sz="3600" u="sng" dirty="0">
              <a:latin typeface="Times New Roman" panose="02020603050405020304" pitchFamily="18" charset="0"/>
              <a:cs typeface="Times New Roman" panose="02020603050405020304" pitchFamily="18" charset="0"/>
            </a:endParaRPr>
          </a:p>
          <a:p>
            <a:r>
              <a:rPr lang="kk-KZ" sz="3600" u="sng" dirty="0">
                <a:latin typeface="Times New Roman" panose="02020603050405020304" pitchFamily="18" charset="0"/>
                <a:cs typeface="Times New Roman" panose="02020603050405020304" pitchFamily="18" charset="0"/>
              </a:rPr>
              <a:t>3) Іскерлік жиналыс </a:t>
            </a:r>
            <a:r>
              <a:rPr lang="kk-KZ" sz="3600" dirty="0">
                <a:latin typeface="Times New Roman" panose="02020603050405020304" pitchFamily="18" charset="0"/>
                <a:cs typeface="Times New Roman" panose="02020603050405020304" pitchFamily="18" charset="0"/>
              </a:rPr>
              <a:t>т.б.</a:t>
            </a:r>
            <a:endParaRPr lang="ru-RU" sz="36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039377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222607"/>
            <a:ext cx="8596668" cy="3880773"/>
          </a:xfrm>
        </p:spPr>
        <p:txBody>
          <a:bodyPr>
            <a:normAutofit fontScale="25000" lnSpcReduction="20000"/>
          </a:bodyPr>
          <a:lstStyle/>
          <a:p>
            <a:r>
              <a:rPr lang="kk-KZ" sz="14400" b="1" u="sng" dirty="0">
                <a:solidFill>
                  <a:schemeClr val="tx1"/>
                </a:solidFill>
                <a:latin typeface="Times New Roman" panose="02020603050405020304" pitchFamily="18" charset="0"/>
                <a:cs typeface="Times New Roman" panose="02020603050405020304" pitchFamily="18" charset="0"/>
              </a:rPr>
              <a:t>Іскерлік сұхбат – </a:t>
            </a:r>
            <a:r>
              <a:rPr lang="kk-KZ" sz="14400" u="sng" dirty="0">
                <a:latin typeface="Times New Roman" panose="02020603050405020304" pitchFamily="18" charset="0"/>
                <a:cs typeface="Times New Roman" panose="02020603050405020304" pitchFamily="18" charset="0"/>
              </a:rPr>
              <a:t>басқарушылық қызметтің негізгі және маңызды элементі. </a:t>
            </a:r>
            <a:r>
              <a:rPr lang="kk-KZ" sz="14400" dirty="0">
                <a:latin typeface="Times New Roman" panose="02020603050405020304" pitchFamily="18" charset="0"/>
                <a:cs typeface="Times New Roman" panose="02020603050405020304" pitchFamily="18" charset="0"/>
              </a:rPr>
              <a:t>Іскерлік сұхбаттың көптеген мақсаттары бар: іскерлік әріптестік қатынастарды немесе жеке өзара қ</a:t>
            </a:r>
            <a:r>
              <a:rPr lang="kk-KZ" sz="14400" dirty="0" smtClean="0">
                <a:latin typeface="Times New Roman" panose="02020603050405020304" pitchFamily="18" charset="0"/>
                <a:cs typeface="Times New Roman" panose="02020603050405020304" pitchFamily="18" charset="0"/>
              </a:rPr>
              <a:t>арым- </a:t>
            </a:r>
            <a:r>
              <a:rPr lang="kk-KZ" sz="14400" dirty="0">
                <a:latin typeface="Times New Roman" panose="02020603050405020304" pitchFamily="18" charset="0"/>
                <a:cs typeface="Times New Roman" panose="02020603050405020304" pitchFamily="18" charset="0"/>
              </a:rPr>
              <a:t>қатынасты орнату және дамыту, ақпарат алмасу, өзекті мәселелерді шешу және оларды шешудің конструктивті тәсілдерін әзірлеу, адамдарды іскерлік белсенділікке, өнімді еңбекке ынталандыру, жедел, іскерлік ақпараттарды алу, келіспеушілік жағдайларды шешу, ұжымдағы психологиялық климатты жақсарту т.б.</a:t>
            </a:r>
            <a:endParaRPr lang="ru-RU" sz="14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60246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9913" y="386380"/>
            <a:ext cx="8596668" cy="3880773"/>
          </a:xfrm>
        </p:spPr>
        <p:txBody>
          <a:bodyPr>
            <a:noAutofit/>
          </a:bodyPr>
          <a:lstStyle/>
          <a:p>
            <a:r>
              <a:rPr lang="kk-KZ" sz="4400" dirty="0">
                <a:latin typeface="Times New Roman" panose="02020603050405020304" pitchFamily="18" charset="0"/>
                <a:cs typeface="Times New Roman" panose="02020603050405020304" pitchFamily="18" charset="0"/>
              </a:rPr>
              <a:t>Іскерлік келіссөздер. </a:t>
            </a:r>
            <a:r>
              <a:rPr lang="kk-KZ" sz="4400" b="1" u="sng" dirty="0">
                <a:latin typeface="Times New Roman" panose="02020603050405020304" pitchFamily="18" charset="0"/>
                <a:cs typeface="Times New Roman" panose="02020603050405020304" pitchFamily="18" charset="0"/>
              </a:rPr>
              <a:t>Келіссөздер- </a:t>
            </a:r>
            <a:r>
              <a:rPr lang="kk-KZ" sz="4400" u="sng" dirty="0">
                <a:latin typeface="Times New Roman" panose="02020603050405020304" pitchFamily="18" charset="0"/>
                <a:cs typeface="Times New Roman" panose="02020603050405020304" pitchFamily="18" charset="0"/>
              </a:rPr>
              <a:t>екі тараптың да сәйкес келетін немесе қарама-қарсы </a:t>
            </a:r>
            <a:r>
              <a:rPr lang="kk-KZ" sz="4400" u="sng" dirty="0" smtClean="0">
                <a:latin typeface="Times New Roman" panose="02020603050405020304" pitchFamily="18" charset="0"/>
                <a:cs typeface="Times New Roman" panose="02020603050405020304" pitchFamily="18" charset="0"/>
              </a:rPr>
              <a:t>мүдделері болған </a:t>
            </a:r>
            <a:r>
              <a:rPr lang="kk-KZ" sz="4400" u="sng" dirty="0">
                <a:latin typeface="Times New Roman" panose="02020603050405020304" pitchFamily="18" charset="0"/>
                <a:cs typeface="Times New Roman" panose="02020603050405020304" pitchFamily="18" charset="0"/>
              </a:rPr>
              <a:t>жағдайдағы, келісімге келуге арналған адамдардың арасындағы өзара байланыс құралы</a:t>
            </a:r>
            <a:r>
              <a:rPr lang="kk-KZ" sz="4400" u="sng" dirty="0" smtClean="0">
                <a:latin typeface="Times New Roman" panose="02020603050405020304" pitchFamily="18" charset="0"/>
                <a:cs typeface="Times New Roman" panose="02020603050405020304" pitchFamily="18" charset="0"/>
              </a:rPr>
              <a:t>.</a:t>
            </a:r>
            <a:endParaRPr lang="ru-RU" sz="44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9795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2742" y="372733"/>
            <a:ext cx="8596668" cy="3880773"/>
          </a:xfrm>
        </p:spPr>
        <p:txBody>
          <a:bodyPr>
            <a:noAutofit/>
          </a:bodyPr>
          <a:lstStyle/>
          <a:p>
            <a:r>
              <a:rPr lang="kk-KZ" sz="3600" dirty="0">
                <a:latin typeface="Times New Roman" panose="02020603050405020304" pitchFamily="18" charset="0"/>
                <a:cs typeface="Times New Roman" panose="02020603050405020304" pitchFamily="18" charset="0"/>
              </a:rPr>
              <a:t>Келіссөздер, негізінен, өзара ой- пікір алмасу ( талқылауға ұсынылған мәселелерді шешу үшін алуан түрлі ұсыныстар) арқылы екі тараптың да мүдделеріне жауап беретін келісімге келу және барлық қатысушылардың көңілінен шығатын нәтижелерге қол жеткізуге арналады. Олар ой – пікір алмасудан қажетті сұрақ- жауап беру, қаралатын мәселелер бойынша ескертулер мен дәлелдерден тұралы.</a:t>
            </a:r>
            <a:endParaRPr lang="ru-RU" sz="3600" dirty="0">
              <a:latin typeface="Times New Roman" panose="02020603050405020304" pitchFamily="18" charset="0"/>
              <a:cs typeface="Times New Roman" panose="02020603050405020304" pitchFamily="18" charset="0"/>
            </a:endParaRPr>
          </a:p>
          <a:p>
            <a:endParaRPr lang="ru-RU" sz="3600" dirty="0"/>
          </a:p>
        </p:txBody>
      </p:sp>
    </p:spTree>
    <p:extLst>
      <p:ext uri="{BB962C8B-B14F-4D97-AF65-F5344CB8AC3E}">
        <p14:creationId xmlns:p14="http://schemas.microsoft.com/office/powerpoint/2010/main" val="1703961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6265" y="290846"/>
            <a:ext cx="8596668" cy="3880773"/>
          </a:xfrm>
        </p:spPr>
        <p:txBody>
          <a:bodyPr>
            <a:noAutofit/>
          </a:bodyPr>
          <a:lstStyle/>
          <a:p>
            <a:r>
              <a:rPr lang="kk-KZ" sz="3600" u="sng" dirty="0">
                <a:latin typeface="Times New Roman" panose="02020603050405020304" pitchFamily="18" charset="0"/>
                <a:cs typeface="Times New Roman" panose="02020603050405020304" pitchFamily="18" charset="0"/>
              </a:rPr>
              <a:t>Іскерлік мәжіліс басшының </a:t>
            </a:r>
            <a:r>
              <a:rPr lang="kk-KZ" sz="3600" u="sng" dirty="0" smtClean="0">
                <a:latin typeface="Times New Roman" panose="02020603050405020304" pitchFamily="18" charset="0"/>
                <a:cs typeface="Times New Roman" panose="02020603050405020304" pitchFamily="18" charset="0"/>
              </a:rPr>
              <a:t>қызметінің </a:t>
            </a:r>
            <a:r>
              <a:rPr lang="kk-KZ" sz="3600" u="sng" dirty="0">
                <a:latin typeface="Times New Roman" panose="02020603050405020304" pitchFamily="18" charset="0"/>
                <a:cs typeface="Times New Roman" panose="02020603050405020304" pitchFamily="18" charset="0"/>
              </a:rPr>
              <a:t>ең жауапты түрлерінің бірі және бүкіл ұжымның жұмыс режимін ұйымдастыруға ықпал ететін маңызды факторлардың бірі болып табылады. </a:t>
            </a:r>
            <a:r>
              <a:rPr lang="kk-KZ" sz="3600" dirty="0">
                <a:latin typeface="Times New Roman" panose="02020603050405020304" pitchFamily="18" charset="0"/>
                <a:cs typeface="Times New Roman" panose="02020603050405020304" pitchFamily="18" charset="0"/>
              </a:rPr>
              <a:t>Ол нақты тапсырмаларды орындаушыға едәуір </a:t>
            </a:r>
            <a:r>
              <a:rPr lang="kk-KZ" sz="3600" dirty="0" smtClean="0">
                <a:latin typeface="Times New Roman" panose="02020603050405020304" pitchFamily="18" charset="0"/>
                <a:cs typeface="Times New Roman" panose="02020603050405020304" pitchFamily="18" charset="0"/>
              </a:rPr>
              <a:t>жедел жеткізу</a:t>
            </a:r>
            <a:r>
              <a:rPr lang="kk-KZ" sz="3600" dirty="0">
                <a:latin typeface="Times New Roman" panose="02020603050405020304" pitchFamily="18" charset="0"/>
                <a:cs typeface="Times New Roman" panose="02020603050405020304" pitchFamily="18" charset="0"/>
              </a:rPr>
              <a:t>, тиімді түрде тәжірибе және пікір алмасу үшін, сондай-ақ шешім </a:t>
            </a:r>
            <a:r>
              <a:rPr lang="kk-KZ" sz="3600" dirty="0" smtClean="0">
                <a:latin typeface="Times New Roman" panose="02020603050405020304" pitchFamily="18" charset="0"/>
                <a:cs typeface="Times New Roman" panose="02020603050405020304" pitchFamily="18" charset="0"/>
              </a:rPr>
              <a:t>қабылдау </a:t>
            </a:r>
            <a:r>
              <a:rPr lang="kk-KZ" sz="3600" dirty="0">
                <a:latin typeface="Times New Roman" panose="02020603050405020304" pitchFamily="18" charset="0"/>
                <a:cs typeface="Times New Roman" panose="02020603050405020304" pitchFamily="18" charset="0"/>
              </a:rPr>
              <a:t>үрдісін тездету және олардың негізделу деңгейін жоғарылату үшін қажет.</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0101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504" y="213815"/>
            <a:ext cx="8596668" cy="1320800"/>
          </a:xfrm>
        </p:spPr>
        <p:txBody>
          <a:bodyPr>
            <a:normAutofit fontScale="90000"/>
          </a:bodyPr>
          <a:lstStyle/>
          <a:p>
            <a:r>
              <a:rPr lang="kk-KZ" b="1" u="sng" dirty="0"/>
              <a:t>10.3 Іскерлік хатты дайындау ерекшеліктері	</a:t>
            </a:r>
            <a:r>
              <a:rPr lang="ru-RU" dirty="0"/>
              <a:t/>
            </a:r>
            <a:br>
              <a:rPr lang="ru-RU" dirty="0"/>
            </a:br>
            <a:endParaRPr lang="ru-RU" dirty="0"/>
          </a:p>
        </p:txBody>
      </p:sp>
      <p:sp>
        <p:nvSpPr>
          <p:cNvPr id="3" name="Объект 2"/>
          <p:cNvSpPr>
            <a:spLocks noGrp="1"/>
          </p:cNvSpPr>
          <p:nvPr>
            <p:ph idx="1"/>
          </p:nvPr>
        </p:nvSpPr>
        <p:spPr>
          <a:xfrm>
            <a:off x="554504" y="1423610"/>
            <a:ext cx="8596668" cy="3880773"/>
          </a:xfrm>
        </p:spPr>
        <p:txBody>
          <a:bodyPr>
            <a:normAutofit/>
          </a:bodyPr>
          <a:lstStyle/>
          <a:p>
            <a:r>
              <a:rPr lang="kk-KZ" sz="4000" dirty="0" smtClean="0">
                <a:latin typeface="Times New Roman" panose="02020603050405020304" pitchFamily="18" charset="0"/>
                <a:cs typeface="Times New Roman" panose="02020603050405020304" pitchFamily="18" charset="0"/>
              </a:rPr>
              <a:t>Басқарушылық </a:t>
            </a:r>
            <a:r>
              <a:rPr lang="kk-KZ" sz="4000" dirty="0">
                <a:latin typeface="Times New Roman" panose="02020603050405020304" pitchFamily="18" charset="0"/>
                <a:cs typeface="Times New Roman" panose="02020603050405020304" pitchFamily="18" charset="0"/>
              </a:rPr>
              <a:t>шешімдер қабылданатын ақпараттық құжаттардың  барлығын шартты түрде ақпараттық- анықтамалық  және ақпараттық – аналитикалық деп бөлуге болады</a:t>
            </a:r>
            <a:r>
              <a:rPr lang="kk-KZ" sz="4000" dirty="0" smtClean="0">
                <a:latin typeface="Times New Roman" panose="02020603050405020304" pitchFamily="18" charset="0"/>
                <a:cs typeface="Times New Roman" panose="02020603050405020304" pitchFamily="18" charset="0"/>
              </a:rPr>
              <a:t>.</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6910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800" y="481915"/>
            <a:ext cx="8596668" cy="3880773"/>
          </a:xfrm>
        </p:spPr>
        <p:txBody>
          <a:bodyPr>
            <a:normAutofit fontScale="25000" lnSpcReduction="20000"/>
          </a:bodyPr>
          <a:lstStyle/>
          <a:p>
            <a:r>
              <a:rPr lang="kk-KZ" sz="16000" b="1" u="sng" dirty="0" smtClean="0">
                <a:latin typeface="Times New Roman" panose="02020603050405020304" pitchFamily="18" charset="0"/>
                <a:cs typeface="Times New Roman" panose="02020603050405020304" pitchFamily="18" charset="0"/>
              </a:rPr>
              <a:t>Іскерлік хат </a:t>
            </a:r>
            <a:r>
              <a:rPr lang="kk-KZ" sz="16000" u="sng" dirty="0" smtClean="0">
                <a:latin typeface="Times New Roman" panose="02020603050405020304" pitchFamily="18" charset="0"/>
                <a:cs typeface="Times New Roman" panose="02020603050405020304" pitchFamily="18" charset="0"/>
              </a:rPr>
              <a:t>– іскерлік құжаттаманың ажырамас бөлігі және оның түрлерінің бірі. Ол бір немесе бірнеше өзара байланысты мәселелерге қатысты және бірнеше   функцияларды  орындайтын қысқаша құжат болып табылады. </a:t>
            </a:r>
            <a:r>
              <a:rPr lang="kk-KZ" sz="16000" dirty="0" smtClean="0">
                <a:latin typeface="Times New Roman" panose="02020603050405020304" pitchFamily="18" charset="0"/>
                <a:cs typeface="Times New Roman" panose="02020603050405020304" pitchFamily="18" charset="0"/>
              </a:rPr>
              <a:t>Іскерлік хат сыртқы құрылымдармен байланысты, сондай-ақ кәсіпорын ішінде жеке және заңды тұлғалар арасында ақпарат беру үшн қолданылады</a:t>
            </a:r>
            <a:r>
              <a:rPr lang="kk-KZ" sz="14400" dirty="0" smtClean="0">
                <a:latin typeface="Times New Roman" panose="02020603050405020304" pitchFamily="18" charset="0"/>
                <a:cs typeface="Times New Roman" panose="02020603050405020304" pitchFamily="18" charset="0"/>
              </a:rPr>
              <a:t>.</a:t>
            </a:r>
            <a:endParaRPr lang="ru-RU" sz="14400" dirty="0" smtClean="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2043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5447" y="345436"/>
            <a:ext cx="8596668" cy="3880773"/>
          </a:xfrm>
        </p:spPr>
        <p:txBody>
          <a:bodyPr>
            <a:noAutofit/>
          </a:bodyPr>
          <a:lstStyle/>
          <a:p>
            <a:pPr marL="0" indent="0">
              <a:buNone/>
            </a:pPr>
            <a:r>
              <a:rPr lang="kk-KZ" sz="3600" u="sng" dirty="0">
                <a:latin typeface="Times New Roman" panose="02020603050405020304" pitchFamily="18" charset="0"/>
                <a:cs typeface="Times New Roman" panose="02020603050405020304" pitchFamily="18" charset="0"/>
              </a:rPr>
              <a:t>Іскерлік хаттар әртүрлі белгілері бойынша жіктеледі</a:t>
            </a:r>
            <a:r>
              <a:rPr lang="kk-KZ" sz="3600" dirty="0">
                <a:latin typeface="Times New Roman" panose="02020603050405020304" pitchFamily="18" charset="0"/>
                <a:cs typeface="Times New Roman" panose="02020603050405020304" pitchFamily="18" charset="0"/>
              </a:rPr>
              <a:t> және соған байланысты көптеген түрлері анықталады.</a:t>
            </a:r>
            <a:endParaRPr lang="ru-RU" sz="3600" dirty="0">
              <a:latin typeface="Times New Roman" panose="02020603050405020304" pitchFamily="18" charset="0"/>
              <a:cs typeface="Times New Roman" panose="02020603050405020304" pitchFamily="18" charset="0"/>
            </a:endParaRPr>
          </a:p>
          <a:p>
            <a:pPr lvl="0"/>
            <a:r>
              <a:rPr lang="kk-KZ" sz="3600" dirty="0" smtClean="0">
                <a:latin typeface="Times New Roman" panose="02020603050405020304" pitchFamily="18" charset="0"/>
                <a:cs typeface="Times New Roman" panose="02020603050405020304" pitchFamily="18" charset="0"/>
              </a:rPr>
              <a:t>1. </a:t>
            </a:r>
            <a:r>
              <a:rPr lang="kk-KZ" sz="3600" u="sng" dirty="0" smtClean="0">
                <a:latin typeface="Times New Roman" panose="02020603050405020304" pitchFamily="18" charset="0"/>
                <a:cs typeface="Times New Roman" panose="02020603050405020304" pitchFamily="18" charset="0"/>
              </a:rPr>
              <a:t>Тақырыбы бойынша</a:t>
            </a:r>
            <a:r>
              <a:rPr lang="kk-KZ" sz="3600" dirty="0">
                <a:latin typeface="Times New Roman" panose="02020603050405020304" pitchFamily="18" charset="0"/>
                <a:cs typeface="Times New Roman" panose="02020603050405020304" pitchFamily="18" charset="0"/>
              </a:rPr>
              <a:t>: коммерциялық және меншікті іскерлік хаттар болады.</a:t>
            </a:r>
            <a:endParaRPr lang="ru-RU" sz="3600" dirty="0">
              <a:latin typeface="Times New Roman" panose="02020603050405020304" pitchFamily="18" charset="0"/>
              <a:cs typeface="Times New Roman" panose="02020603050405020304" pitchFamily="18" charset="0"/>
            </a:endParaRPr>
          </a:p>
          <a:p>
            <a:pPr lvl="0"/>
            <a:r>
              <a:rPr lang="kk-KZ" sz="3600" dirty="0" smtClean="0">
                <a:latin typeface="Times New Roman" panose="02020603050405020304" pitchFamily="18" charset="0"/>
                <a:cs typeface="Times New Roman" panose="02020603050405020304" pitchFamily="18" charset="0"/>
              </a:rPr>
              <a:t> 2. </a:t>
            </a:r>
            <a:r>
              <a:rPr lang="kk-KZ" sz="3600" u="sng" dirty="0" smtClean="0">
                <a:latin typeface="Times New Roman" panose="02020603050405020304" pitchFamily="18" charset="0"/>
                <a:cs typeface="Times New Roman" panose="02020603050405020304" pitchFamily="18" charset="0"/>
              </a:rPr>
              <a:t>Орындайтын функциялары бойынша</a:t>
            </a:r>
            <a:r>
              <a:rPr lang="kk-KZ" sz="3600" dirty="0" smtClean="0">
                <a:latin typeface="Times New Roman" panose="02020603050405020304" pitchFamily="18" charset="0"/>
                <a:cs typeface="Times New Roman" panose="02020603050405020304" pitchFamily="18" charset="0"/>
              </a:rPr>
              <a:t>: жауап – хат және бастама хат болып бөлінеді.</a:t>
            </a:r>
            <a:endParaRPr lang="ru-RU" sz="3600" dirty="0">
              <a:latin typeface="Times New Roman" panose="02020603050405020304" pitchFamily="18" charset="0"/>
              <a:cs typeface="Times New Roman" panose="02020603050405020304" pitchFamily="18" charset="0"/>
            </a:endParaRPr>
          </a:p>
          <a:p>
            <a:pPr lvl="0"/>
            <a:r>
              <a:rPr lang="kk-KZ" sz="3600" dirty="0" smtClean="0">
                <a:latin typeface="Times New Roman" panose="02020603050405020304" pitchFamily="18" charset="0"/>
                <a:cs typeface="Times New Roman" panose="02020603050405020304" pitchFamily="18" charset="0"/>
              </a:rPr>
              <a:t>3. </a:t>
            </a:r>
            <a:r>
              <a:rPr lang="kk-KZ" sz="3600" u="sng" dirty="0" smtClean="0">
                <a:latin typeface="Times New Roman" panose="02020603050405020304" pitchFamily="18" charset="0"/>
                <a:cs typeface="Times New Roman" panose="02020603050405020304" pitchFamily="18" charset="0"/>
              </a:rPr>
              <a:t>Адресаттың белгісі </a:t>
            </a:r>
            <a:r>
              <a:rPr lang="kk-KZ" sz="3600" u="sng" dirty="0">
                <a:latin typeface="Times New Roman" panose="02020603050405020304" pitchFamily="18" charset="0"/>
                <a:cs typeface="Times New Roman" panose="02020603050405020304" pitchFamily="18" charset="0"/>
              </a:rPr>
              <a:t>бойынша</a:t>
            </a:r>
            <a:r>
              <a:rPr lang="kk-KZ" sz="3600" dirty="0">
                <a:latin typeface="Times New Roman" panose="02020603050405020304" pitchFamily="18" charset="0"/>
                <a:cs typeface="Times New Roman" panose="02020603050405020304" pitchFamily="18" charset="0"/>
              </a:rPr>
              <a:t>: жай және циркулярлы болып бөлінеді</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0419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5447" y="386380"/>
            <a:ext cx="8596668" cy="3880773"/>
          </a:xfrm>
        </p:spPr>
        <p:txBody>
          <a:bodyPr>
            <a:normAutofit fontScale="25000" lnSpcReduction="20000"/>
          </a:bodyPr>
          <a:lstStyle/>
          <a:p>
            <a:pPr marL="0" indent="0">
              <a:buNone/>
            </a:pPr>
            <a:r>
              <a:rPr lang="kk-KZ" sz="12800" dirty="0">
                <a:latin typeface="Times New Roman" panose="02020603050405020304" pitchFamily="18" charset="0"/>
                <a:cs typeface="Times New Roman" panose="02020603050405020304" pitchFamily="18" charset="0"/>
              </a:rPr>
              <a:t>Жай хат бір алушыға бағытталады.</a:t>
            </a:r>
            <a:endParaRPr lang="ru-RU" sz="12800" dirty="0">
              <a:latin typeface="Times New Roman" panose="02020603050405020304" pitchFamily="18" charset="0"/>
              <a:cs typeface="Times New Roman" panose="02020603050405020304" pitchFamily="18" charset="0"/>
            </a:endParaRPr>
          </a:p>
          <a:p>
            <a:pPr marL="0" indent="0">
              <a:buNone/>
            </a:pPr>
            <a:r>
              <a:rPr lang="kk-KZ" sz="12800" dirty="0">
                <a:latin typeface="Times New Roman" panose="02020603050405020304" pitchFamily="18" charset="0"/>
                <a:cs typeface="Times New Roman" panose="02020603050405020304" pitchFamily="18" charset="0"/>
              </a:rPr>
              <a:t>Циркулярлы хат белгілі бір мекеменің бөлімшелеріне ( бірнеше алушыға) атқаратын қызметіне байланысты тапсырма  беру санатындағы бір мезгілде жөнелтетін хат</a:t>
            </a:r>
            <a:endParaRPr lang="ru-RU" sz="12800" dirty="0">
              <a:latin typeface="Times New Roman" panose="02020603050405020304" pitchFamily="18" charset="0"/>
              <a:cs typeface="Times New Roman" panose="02020603050405020304" pitchFamily="18" charset="0"/>
            </a:endParaRPr>
          </a:p>
          <a:p>
            <a:pPr lvl="0"/>
            <a:r>
              <a:rPr lang="kk-KZ" sz="12800" dirty="0" smtClean="0">
                <a:latin typeface="Times New Roman" panose="02020603050405020304" pitchFamily="18" charset="0"/>
                <a:cs typeface="Times New Roman" panose="02020603050405020304" pitchFamily="18" charset="0"/>
              </a:rPr>
              <a:t>4. </a:t>
            </a:r>
            <a:r>
              <a:rPr lang="kk-KZ" sz="12800" u="sng" dirty="0" smtClean="0">
                <a:latin typeface="Times New Roman" panose="02020603050405020304" pitchFamily="18" charset="0"/>
                <a:cs typeface="Times New Roman" panose="02020603050405020304" pitchFamily="18" charset="0"/>
              </a:rPr>
              <a:t>Қарастырылатын </a:t>
            </a:r>
            <a:r>
              <a:rPr lang="kk-KZ" sz="12800" u="sng" dirty="0">
                <a:latin typeface="Times New Roman" panose="02020603050405020304" pitchFamily="18" charset="0"/>
                <a:cs typeface="Times New Roman" panose="02020603050405020304" pitchFamily="18" charset="0"/>
              </a:rPr>
              <a:t>мәселе бойынша </a:t>
            </a:r>
            <a:r>
              <a:rPr lang="kk-KZ" sz="12800" dirty="0">
                <a:latin typeface="Times New Roman" panose="02020603050405020304" pitchFamily="18" charset="0"/>
                <a:cs typeface="Times New Roman" panose="02020603050405020304" pitchFamily="18" charset="0"/>
              </a:rPr>
              <a:t>біраспектілі және </a:t>
            </a:r>
            <a:r>
              <a:rPr lang="kk-KZ" sz="12800" dirty="0" smtClean="0">
                <a:latin typeface="Times New Roman" panose="02020603050405020304" pitchFamily="18" charset="0"/>
                <a:cs typeface="Times New Roman" panose="02020603050405020304" pitchFamily="18" charset="0"/>
              </a:rPr>
              <a:t>көпаспектілі </a:t>
            </a:r>
            <a:r>
              <a:rPr lang="kk-KZ" sz="12800" dirty="0">
                <a:latin typeface="Times New Roman" panose="02020603050405020304" pitchFamily="18" charset="0"/>
                <a:cs typeface="Times New Roman" panose="02020603050405020304" pitchFamily="18" charset="0"/>
              </a:rPr>
              <a:t>іскерлік хаттар болып бөлінеді.</a:t>
            </a:r>
            <a:endParaRPr lang="ru-RU" sz="12800" dirty="0">
              <a:latin typeface="Times New Roman" panose="02020603050405020304" pitchFamily="18" charset="0"/>
              <a:cs typeface="Times New Roman" panose="02020603050405020304" pitchFamily="18" charset="0"/>
            </a:endParaRPr>
          </a:p>
          <a:p>
            <a:pPr lvl="0"/>
            <a:r>
              <a:rPr lang="kk-KZ" sz="12800" dirty="0" smtClean="0">
                <a:latin typeface="Times New Roman" panose="02020603050405020304" pitchFamily="18" charset="0"/>
                <a:cs typeface="Times New Roman" panose="02020603050405020304" pitchFamily="18" charset="0"/>
              </a:rPr>
              <a:t>5. </a:t>
            </a:r>
            <a:r>
              <a:rPr lang="kk-KZ" sz="12800" u="sng" dirty="0" smtClean="0">
                <a:latin typeface="Times New Roman" panose="02020603050405020304" pitchFamily="18" charset="0"/>
                <a:cs typeface="Times New Roman" panose="02020603050405020304" pitchFamily="18" charset="0"/>
              </a:rPr>
              <a:t>Хатты </a:t>
            </a:r>
            <a:r>
              <a:rPr lang="kk-KZ" sz="12800" u="sng" dirty="0">
                <a:latin typeface="Times New Roman" panose="02020603050405020304" pitchFamily="18" charset="0"/>
                <a:cs typeface="Times New Roman" panose="02020603050405020304" pitchFamily="18" charset="0"/>
              </a:rPr>
              <a:t>жіберу нысаны бойынша</a:t>
            </a:r>
            <a:r>
              <a:rPr lang="kk-KZ" sz="12800" dirty="0">
                <a:latin typeface="Times New Roman" panose="02020603050405020304" pitchFamily="18" charset="0"/>
                <a:cs typeface="Times New Roman" panose="02020603050405020304" pitchFamily="18" charset="0"/>
              </a:rPr>
              <a:t>: дәстүрлі түрде почтамен жіберу ( бұл заңдық күші бар хаттар: оферта, шарт,рекламация т.б.) және электрондық почта және факспен жіберу.</a:t>
            </a:r>
            <a:endParaRPr lang="ru-RU" sz="1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058233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8970" y="277198"/>
            <a:ext cx="8596668" cy="3880773"/>
          </a:xfrm>
        </p:spPr>
        <p:txBody>
          <a:bodyPr>
            <a:noAutofit/>
          </a:bodyPr>
          <a:lstStyle/>
          <a:p>
            <a:pPr lvl="0"/>
            <a:r>
              <a:rPr lang="kk-KZ" sz="2800" dirty="0" smtClean="0">
                <a:latin typeface="Times New Roman" panose="02020603050405020304" pitchFamily="18" charset="0"/>
                <a:cs typeface="Times New Roman" panose="02020603050405020304" pitchFamily="18" charset="0"/>
              </a:rPr>
              <a:t>6. </a:t>
            </a:r>
            <a:r>
              <a:rPr lang="kk-KZ" sz="2800" u="sng" dirty="0" smtClean="0">
                <a:latin typeface="Times New Roman" panose="02020603050405020304" pitchFamily="18" charset="0"/>
                <a:cs typeface="Times New Roman" panose="02020603050405020304" pitchFamily="18" charset="0"/>
              </a:rPr>
              <a:t>Құрылымы </a:t>
            </a:r>
            <a:r>
              <a:rPr lang="kk-KZ" sz="2800" u="sng" dirty="0">
                <a:latin typeface="Times New Roman" panose="02020603050405020304" pitchFamily="18" charset="0"/>
                <a:cs typeface="Times New Roman" panose="02020603050405020304" pitchFamily="18" charset="0"/>
              </a:rPr>
              <a:t>бойынша</a:t>
            </a:r>
            <a:r>
              <a:rPr lang="kk-KZ" sz="2800" dirty="0">
                <a:latin typeface="Times New Roman" panose="02020603050405020304" pitchFamily="18" charset="0"/>
                <a:cs typeface="Times New Roman" panose="02020603050405020304" pitchFamily="18" charset="0"/>
              </a:rPr>
              <a:t>: регламенттелген және регламенттелмеген болып бөлінеді.</a:t>
            </a:r>
            <a:endParaRPr lang="ru-RU" sz="2800" dirty="0">
              <a:latin typeface="Times New Roman" panose="02020603050405020304" pitchFamily="18" charset="0"/>
              <a:cs typeface="Times New Roman" panose="02020603050405020304" pitchFamily="18" charset="0"/>
            </a:endParaRPr>
          </a:p>
          <a:p>
            <a:pPr marL="0" indent="0">
              <a:buNone/>
            </a:pPr>
            <a:r>
              <a:rPr lang="kk-KZ" sz="2800" dirty="0" smtClean="0">
                <a:latin typeface="Times New Roman" panose="02020603050405020304" pitchFamily="18" charset="0"/>
                <a:cs typeface="Times New Roman" panose="02020603050405020304" pitchFamily="18" charset="0"/>
              </a:rPr>
              <a:t>Регламенттелген </a:t>
            </a:r>
            <a:r>
              <a:rPr lang="kk-KZ" sz="2800" dirty="0">
                <a:latin typeface="Times New Roman" panose="02020603050405020304" pitchFamily="18" charset="0"/>
                <a:cs typeface="Times New Roman" panose="02020603050405020304" pitchFamily="18" charset="0"/>
              </a:rPr>
              <a:t>хатта белгіленген талаптарды  қатаң түрде сақтай отырып бекітілген нысанда жазылады.</a:t>
            </a:r>
            <a:endParaRPr lang="ru-RU" sz="2800" dirty="0">
              <a:latin typeface="Times New Roman" panose="02020603050405020304" pitchFamily="18" charset="0"/>
              <a:cs typeface="Times New Roman" panose="02020603050405020304" pitchFamily="18" charset="0"/>
            </a:endParaRPr>
          </a:p>
          <a:p>
            <a:pPr marL="0" indent="0">
              <a:buNone/>
            </a:pPr>
            <a:r>
              <a:rPr lang="kk-KZ" sz="2800" dirty="0">
                <a:latin typeface="Times New Roman" panose="02020603050405020304" pitchFamily="18" charset="0"/>
                <a:cs typeface="Times New Roman" panose="02020603050405020304" pitchFamily="18" charset="0"/>
              </a:rPr>
              <a:t>Регламенттелмеген хатта қатаң белгіленген құрылым және бекітілген талаптар болмайды және арнайы бланкіні қажет  етпейді.</a:t>
            </a:r>
            <a:endParaRPr lang="ru-RU" sz="2800" dirty="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7. </a:t>
            </a:r>
            <a:r>
              <a:rPr lang="kk-KZ" sz="2800" u="sng" dirty="0" smtClean="0">
                <a:latin typeface="Times New Roman" panose="02020603050405020304" pitchFamily="18" charset="0"/>
                <a:cs typeface="Times New Roman" panose="02020603050405020304" pitchFamily="18" charset="0"/>
              </a:rPr>
              <a:t>Мақсаты </a:t>
            </a:r>
            <a:r>
              <a:rPr lang="kk-KZ" sz="2800" u="sng" dirty="0">
                <a:latin typeface="Times New Roman" panose="02020603050405020304" pitchFamily="18" charset="0"/>
                <a:cs typeface="Times New Roman" panose="02020603050405020304" pitchFamily="18" charset="0"/>
              </a:rPr>
              <a:t>бойынша</a:t>
            </a:r>
            <a:r>
              <a:rPr lang="kk-KZ" sz="2800" dirty="0">
                <a:latin typeface="Times New Roman" panose="02020603050405020304" pitchFamily="18" charset="0"/>
                <a:cs typeface="Times New Roman" panose="02020603050405020304" pitchFamily="18" charset="0"/>
              </a:rPr>
              <a:t>: ақпараттық және жарнамалық хаттар болып бөлінеді. Ақпараттық хат белгілі бір ақпаратты беру мақсатымен дайындалса, жарнамалық хатта адресатқа ықпал ету мақсатын көздейді.</a:t>
            </a:r>
            <a:endParaRPr lang="ru-RU"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6280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45576"/>
            <a:ext cx="8596668" cy="1320800"/>
          </a:xfrm>
        </p:spPr>
        <p:txBody>
          <a:bodyPr>
            <a:noAutofit/>
          </a:bodyPr>
          <a:lstStyle/>
          <a:p>
            <a:r>
              <a:rPr lang="kk-KZ" sz="3200" b="1" dirty="0">
                <a:solidFill>
                  <a:schemeClr val="tx1"/>
                </a:solidFill>
                <a:latin typeface="Times New Roman" panose="02020603050405020304" pitchFamily="18" charset="0"/>
                <a:cs typeface="Times New Roman" panose="02020603050405020304" pitchFamily="18" charset="0"/>
              </a:rPr>
              <a:t>Іскерлік хатты рәсімдеудің белгілі бір тәртібі бар және ол сақталуы керек. Яғни, </a:t>
            </a:r>
            <a:r>
              <a:rPr lang="kk-KZ" sz="3200" b="1" u="sng" dirty="0">
                <a:solidFill>
                  <a:schemeClr val="tx1"/>
                </a:solidFill>
                <a:latin typeface="Times New Roman" panose="02020603050405020304" pitchFamily="18" charset="0"/>
                <a:cs typeface="Times New Roman" panose="02020603050405020304" pitchFamily="18" charset="0"/>
              </a:rPr>
              <a:t>іскерлік хатта мынадай реквизиттердің болуын ескеру керек:</a:t>
            </a:r>
            <a:endParaRPr lang="ru-RU" sz="3200"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lnSpcReduction="10000"/>
          </a:bodyPr>
          <a:lstStyle/>
          <a:p>
            <a:pPr lvl="0"/>
            <a:r>
              <a:rPr lang="kk-KZ" sz="2800" u="sng" dirty="0" smtClean="0">
                <a:latin typeface="Times New Roman" panose="02020603050405020304" pitchFamily="18" charset="0"/>
                <a:cs typeface="Times New Roman" panose="02020603050405020304" pitchFamily="18" charset="0"/>
              </a:rPr>
              <a:t>Ұйымның  </a:t>
            </a:r>
            <a:r>
              <a:rPr lang="kk-KZ" sz="2800" u="sng" dirty="0">
                <a:latin typeface="Times New Roman" panose="02020603050405020304" pitchFamily="18" charset="0"/>
                <a:cs typeface="Times New Roman" panose="02020603050405020304" pitchFamily="18" charset="0"/>
              </a:rPr>
              <a:t>немесе кәсіпорынның, мекеменің атауы.</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Заңды тұлға туралы анықтамалық мәліметтер, оның коды, мемлекеттік  тіркеу нөмірі, бизнес идентификациялық нөмірі.</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Күні мен тіркелу нөмері.</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Адресат.</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Мәтіннің атауы.</a:t>
            </a:r>
            <a:endParaRPr lang="ru-RU" sz="2800" u="sng" dirty="0">
              <a:latin typeface="Times New Roman" panose="02020603050405020304" pitchFamily="18" charset="0"/>
              <a:cs typeface="Times New Roman" panose="02020603050405020304" pitchFamily="18" charset="0"/>
            </a:endParaRPr>
          </a:p>
          <a:p>
            <a:pPr lvl="0"/>
            <a:r>
              <a:rPr lang="kk-KZ" sz="2800" u="sng" dirty="0">
                <a:latin typeface="Times New Roman" panose="02020603050405020304" pitchFamily="18" charset="0"/>
                <a:cs typeface="Times New Roman" panose="02020603050405020304" pitchFamily="18" charset="0"/>
              </a:rPr>
              <a:t>Кіріспе сөз.</a:t>
            </a:r>
            <a:endParaRPr lang="ru-RU" sz="28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079606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8152" y="331789"/>
            <a:ext cx="8596668" cy="3880773"/>
          </a:xfrm>
        </p:spPr>
        <p:txBody>
          <a:bodyPr>
            <a:noAutofit/>
          </a:bodyPr>
          <a:lstStyle/>
          <a:p>
            <a:pPr lvl="0"/>
            <a:r>
              <a:rPr lang="kk-KZ" sz="3600" u="sng" dirty="0">
                <a:latin typeface="Times New Roman" panose="02020603050405020304" pitchFamily="18" charset="0"/>
                <a:cs typeface="Times New Roman" panose="02020603050405020304" pitchFamily="18" charset="0"/>
              </a:rPr>
              <a:t>Хаттың мәтіні ( хаттың мақсаты мен жалпы мазмұны).</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Хатты аяқтау келе айтылатын сыпайылық сақтау сөздері.</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Басшының хатқа қол қоюы ( жіберушінің қолы).</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Қосымша берілетін  болса, оған жасалған сілтеме.</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Құжатты дайындаушы, жіберуші туралы мәліметтер.</a:t>
            </a:r>
            <a:endParaRPr lang="ru-RU" sz="3600" u="sng"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4740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504" y="0"/>
            <a:ext cx="8596668" cy="1320800"/>
          </a:xfrm>
        </p:spPr>
        <p:txBody>
          <a:bodyPr>
            <a:normAutofit fontScale="90000"/>
          </a:bodyPr>
          <a:lstStyle/>
          <a:p>
            <a:r>
              <a:rPr lang="kk-KZ" b="1" u="sng" dirty="0"/>
              <a:t>10.4 Кәсіпкерлік этикасы. Іскерлік этикет.</a:t>
            </a:r>
            <a:r>
              <a:rPr lang="ru-RU" u="sng" dirty="0"/>
              <a:t/>
            </a:r>
            <a:br>
              <a:rPr lang="ru-RU" u="sng" dirty="0"/>
            </a:br>
            <a:endParaRPr lang="ru-RU" u="sng" dirty="0"/>
          </a:p>
        </p:txBody>
      </p:sp>
      <p:sp>
        <p:nvSpPr>
          <p:cNvPr id="3" name="Объект 2"/>
          <p:cNvSpPr>
            <a:spLocks noGrp="1"/>
          </p:cNvSpPr>
          <p:nvPr>
            <p:ph idx="1"/>
          </p:nvPr>
        </p:nvSpPr>
        <p:spPr>
          <a:xfrm>
            <a:off x="554504" y="1320800"/>
            <a:ext cx="8596668" cy="3880773"/>
          </a:xfrm>
        </p:spPr>
        <p:txBody>
          <a:bodyPr>
            <a:normAutofit fontScale="25000" lnSpcReduction="20000"/>
          </a:bodyPr>
          <a:lstStyle/>
          <a:p>
            <a:r>
              <a:rPr lang="kk-KZ" sz="12800" b="1" u="sng" dirty="0" smtClean="0">
                <a:latin typeface="Times New Roman" panose="02020603050405020304" pitchFamily="18" charset="0"/>
                <a:cs typeface="Times New Roman" panose="02020603050405020304" pitchFamily="18" charset="0"/>
              </a:rPr>
              <a:t>Кәсіпекерлік </a:t>
            </a:r>
            <a:r>
              <a:rPr lang="kk-KZ" sz="12800" b="1" u="sng" dirty="0">
                <a:latin typeface="Times New Roman" panose="02020603050405020304" pitchFamily="18" charset="0"/>
                <a:cs typeface="Times New Roman" panose="02020603050405020304" pitchFamily="18" charset="0"/>
              </a:rPr>
              <a:t>этика – </a:t>
            </a:r>
            <a:r>
              <a:rPr lang="kk-KZ" sz="12800" u="sng" dirty="0" smtClean="0">
                <a:latin typeface="Times New Roman" panose="02020603050405020304" pitchFamily="18" charset="0"/>
                <a:cs typeface="Times New Roman" panose="02020603050405020304" pitchFamily="18" charset="0"/>
              </a:rPr>
              <a:t>кәсіпкердің </a:t>
            </a:r>
            <a:r>
              <a:rPr lang="kk-KZ" sz="12800" u="sng" dirty="0">
                <a:latin typeface="Times New Roman" panose="02020603050405020304" pitchFamily="18" charset="0"/>
                <a:cs typeface="Times New Roman" panose="02020603050405020304" pitchFamily="18" charset="0"/>
              </a:rPr>
              <a:t>мінез-құлық нормалары және оның жұмыс стилі мен заманауи мәдени қоғамның талаптарына сәйкестігі.</a:t>
            </a:r>
            <a:endParaRPr lang="ru-RU" sz="12800" u="sng" dirty="0">
              <a:latin typeface="Times New Roman" panose="02020603050405020304" pitchFamily="18" charset="0"/>
              <a:cs typeface="Times New Roman" panose="02020603050405020304" pitchFamily="18" charset="0"/>
            </a:endParaRPr>
          </a:p>
          <a:p>
            <a:r>
              <a:rPr lang="kk-KZ" sz="12800" dirty="0">
                <a:latin typeface="Times New Roman" panose="02020603050405020304" pitchFamily="18" charset="0"/>
                <a:cs typeface="Times New Roman" panose="02020603050405020304" pitchFamily="18" charset="0"/>
              </a:rPr>
              <a:t>Кәсіпкерліктегі этикалық нормалары мемлекеттің және қоғамның, нақты тұтынушылардың, нарықтың қажеттіліктерін қанағаттандыруға бағытталған, экономиканың әртүрлі сфераларында кәсіпкерлік кызметті жүзеге асыратын,азаматтардың мінез-құлқы мен іс- әрекетінің белгілерінің жиынтығын білдіреді.</a:t>
            </a:r>
            <a:endParaRPr lang="ru-RU" sz="1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568346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41111"/>
            <a:ext cx="8596668" cy="1320800"/>
          </a:xfrm>
        </p:spPr>
        <p:txBody>
          <a:bodyPr>
            <a:normAutofit fontScale="90000"/>
          </a:bodyPr>
          <a:lstStyle/>
          <a:p>
            <a:r>
              <a:rPr lang="kk-KZ" b="1" dirty="0">
                <a:solidFill>
                  <a:schemeClr val="tx1"/>
                </a:solidFill>
                <a:latin typeface="Times New Roman" panose="02020603050405020304" pitchFamily="18" charset="0"/>
                <a:cs typeface="Times New Roman" panose="02020603050405020304" pitchFamily="18" charset="0"/>
              </a:rPr>
              <a:t>Кәсіпкерлік этиканың міндеттері келесілер </a:t>
            </a:r>
            <a:r>
              <a:rPr lang="kk-KZ" b="1" dirty="0" smtClean="0">
                <a:solidFill>
                  <a:schemeClr val="tx1"/>
                </a:solidFill>
                <a:latin typeface="Times New Roman" panose="02020603050405020304" pitchFamily="18" charset="0"/>
                <a:cs typeface="Times New Roman" panose="02020603050405020304" pitchFamily="18" charset="0"/>
              </a:rPr>
              <a:t>болып </a:t>
            </a:r>
            <a:r>
              <a:rPr lang="kk-KZ" b="1" dirty="0">
                <a:solidFill>
                  <a:schemeClr val="tx1"/>
                </a:solidFill>
                <a:latin typeface="Times New Roman" panose="02020603050405020304" pitchFamily="18" charset="0"/>
                <a:cs typeface="Times New Roman" panose="02020603050405020304" pitchFamily="18" charset="0"/>
              </a:rPr>
              <a:t>табылады:</a:t>
            </a:r>
            <a:r>
              <a:rPr lang="ru-RU" b="1" dirty="0">
                <a:solidFill>
                  <a:schemeClr val="tx1"/>
                </a:solidFill>
                <a:latin typeface="Times New Roman" panose="02020603050405020304" pitchFamily="18" charset="0"/>
                <a:cs typeface="Times New Roman" panose="02020603050405020304" pitchFamily="18" charset="0"/>
              </a:rPr>
              <a:t/>
            </a:r>
            <a:br>
              <a:rPr lang="ru-RU" b="1" dirty="0">
                <a:solidFill>
                  <a:schemeClr val="tx1"/>
                </a:solidFill>
                <a:latin typeface="Times New Roman" panose="02020603050405020304" pitchFamily="18" charset="0"/>
                <a:cs typeface="Times New Roman" panose="02020603050405020304" pitchFamily="18" charset="0"/>
              </a:rPr>
            </a:b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4984" y="1355372"/>
            <a:ext cx="8596668" cy="3880773"/>
          </a:xfrm>
        </p:spPr>
        <p:txBody>
          <a:bodyPr>
            <a:normAutofit fontScale="77500" lnSpcReduction="20000"/>
          </a:bodyPr>
          <a:lstStyle/>
          <a:p>
            <a:endParaRPr lang="ru-RU" dirty="0"/>
          </a:p>
          <a:p>
            <a:pPr lvl="0"/>
            <a:r>
              <a:rPr lang="kk-KZ" sz="3600" dirty="0">
                <a:latin typeface="Times New Roman" panose="02020603050405020304" pitchFamily="18" charset="0"/>
                <a:cs typeface="Times New Roman" panose="02020603050405020304" pitchFamily="18" charset="0"/>
              </a:rPr>
              <a:t>Іскерлік қатынастар облысындағы тәжірибелерді үйрену;</a:t>
            </a:r>
            <a:endParaRPr lang="ru-RU" sz="3600" dirty="0">
              <a:latin typeface="Times New Roman" panose="02020603050405020304" pitchFamily="18" charset="0"/>
              <a:cs typeface="Times New Roman" panose="02020603050405020304" pitchFamily="18" charset="0"/>
            </a:endParaRPr>
          </a:p>
          <a:p>
            <a:pPr lvl="0"/>
            <a:r>
              <a:rPr lang="kk-KZ" sz="3600" dirty="0">
                <a:latin typeface="Times New Roman" panose="02020603050405020304" pitchFamily="18" charset="0"/>
                <a:cs typeface="Times New Roman" panose="02020603050405020304" pitchFamily="18" charset="0"/>
              </a:rPr>
              <a:t>Субъектілердің экономикалық іс-әрекетің мәдени құндылықтардың ықпалын талдау;</a:t>
            </a:r>
            <a:endParaRPr lang="ru-RU" sz="3600" dirty="0">
              <a:latin typeface="Times New Roman" panose="02020603050405020304" pitchFamily="18" charset="0"/>
              <a:cs typeface="Times New Roman" panose="02020603050405020304" pitchFamily="18" charset="0"/>
            </a:endParaRPr>
          </a:p>
          <a:p>
            <a:pPr lvl="0"/>
            <a:r>
              <a:rPr lang="kk-KZ" sz="3600" dirty="0">
                <a:latin typeface="Times New Roman" panose="02020603050405020304" pitchFamily="18" charset="0"/>
                <a:cs typeface="Times New Roman" panose="02020603050405020304" pitchFamily="18" charset="0"/>
              </a:rPr>
              <a:t>Корпоративті және әмбебап этиканың өзара әсерін қарастыру</a:t>
            </a:r>
            <a:endParaRPr lang="ru-RU" sz="3600" dirty="0">
              <a:latin typeface="Times New Roman" panose="02020603050405020304" pitchFamily="18" charset="0"/>
              <a:cs typeface="Times New Roman" panose="02020603050405020304" pitchFamily="18" charset="0"/>
            </a:endParaRPr>
          </a:p>
          <a:p>
            <a:pPr lvl="0"/>
            <a:r>
              <a:rPr lang="kk-KZ" sz="3600" dirty="0">
                <a:latin typeface="Times New Roman" panose="02020603050405020304" pitchFamily="18" charset="0"/>
                <a:cs typeface="Times New Roman" panose="02020603050405020304" pitchFamily="18" charset="0"/>
              </a:rPr>
              <a:t>Кәсіпкерліктің халықаралық мәдениетімен, оның моральдық-психологиялық стандарттарымен </a:t>
            </a:r>
            <a:r>
              <a:rPr lang="kk-KZ" sz="3600" dirty="0" smtClean="0">
                <a:latin typeface="Times New Roman" panose="02020603050405020304" pitchFamily="18" charset="0"/>
                <a:cs typeface="Times New Roman" panose="02020603050405020304" pitchFamily="18" charset="0"/>
              </a:rPr>
              <a:t>интеграциясы</a:t>
            </a:r>
            <a:r>
              <a:rPr lang="kk-KZ" sz="3600" dirty="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a:p>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1821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0982" y="236254"/>
            <a:ext cx="8596668" cy="3880773"/>
          </a:xfrm>
        </p:spPr>
        <p:txBody>
          <a:bodyPr>
            <a:noAutofit/>
          </a:bodyPr>
          <a:lstStyle/>
          <a:p>
            <a:pPr lvl="0"/>
            <a:r>
              <a:rPr lang="kk-KZ" sz="4000" dirty="0">
                <a:latin typeface="Times New Roman" panose="02020603050405020304" pitchFamily="18" charset="0"/>
                <a:cs typeface="Times New Roman" panose="02020603050405020304" pitchFamily="18" charset="0"/>
              </a:rPr>
              <a:t>Бизнестің әлеуметтік жауапкершілігі проблемаларын зерттеу;</a:t>
            </a:r>
            <a:endParaRPr lang="ru-RU" sz="4000" dirty="0">
              <a:latin typeface="Times New Roman" panose="02020603050405020304" pitchFamily="18" charset="0"/>
              <a:cs typeface="Times New Roman" panose="02020603050405020304" pitchFamily="18" charset="0"/>
            </a:endParaRPr>
          </a:p>
          <a:p>
            <a:pPr lvl="0"/>
            <a:r>
              <a:rPr lang="kk-KZ" sz="4000" dirty="0">
                <a:latin typeface="Times New Roman" panose="02020603050405020304" pitchFamily="18" charset="0"/>
                <a:cs typeface="Times New Roman" panose="02020603050405020304" pitchFamily="18" charset="0"/>
              </a:rPr>
              <a:t>Кәсіпкерлік қызмет субъектілерін адамгершілік және өнегелілік тұрғысынан  тәрбиелеу;</a:t>
            </a:r>
            <a:endParaRPr lang="ru-RU" sz="4000" dirty="0">
              <a:latin typeface="Times New Roman" panose="02020603050405020304" pitchFamily="18" charset="0"/>
              <a:cs typeface="Times New Roman" panose="02020603050405020304" pitchFamily="18" charset="0"/>
            </a:endParaRPr>
          </a:p>
          <a:p>
            <a:pPr lvl="0"/>
            <a:r>
              <a:rPr lang="kk-KZ" sz="4000" dirty="0">
                <a:latin typeface="Times New Roman" panose="02020603050405020304" pitchFamily="18" charset="0"/>
                <a:cs typeface="Times New Roman" panose="02020603050405020304" pitchFamily="18" charset="0"/>
              </a:rPr>
              <a:t>Белгілі бір іскерлік жағдайлар бойынша этикалық қағидаларды әзірлеу т.б.</a:t>
            </a:r>
            <a:endParaRPr lang="ru-RU" sz="4000" dirty="0">
              <a:latin typeface="Times New Roman" panose="02020603050405020304" pitchFamily="18" charset="0"/>
              <a:cs typeface="Times New Roman" panose="02020603050405020304" pitchFamily="18" charset="0"/>
            </a:endParaRPr>
          </a:p>
          <a:p>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9304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u="sng" dirty="0">
                <a:solidFill>
                  <a:schemeClr val="tx1"/>
                </a:solidFill>
                <a:latin typeface="Times New Roman" panose="02020603050405020304" pitchFamily="18" charset="0"/>
                <a:cs typeface="Times New Roman" panose="02020603050405020304" pitchFamily="18" charset="0"/>
              </a:rPr>
              <a:t>Кәсіпкерлік этиканы реттеу жүйесінің төрт деңгейін бөліп көрсетуге болады:</a:t>
            </a:r>
            <a:r>
              <a:rPr lang="ru-RU" b="1" u="sng" dirty="0">
                <a:solidFill>
                  <a:schemeClr val="tx1"/>
                </a:solidFill>
                <a:latin typeface="Times New Roman" panose="02020603050405020304" pitchFamily="18" charset="0"/>
                <a:cs typeface="Times New Roman" panose="02020603050405020304" pitchFamily="18" charset="0"/>
              </a:rPr>
              <a:t/>
            </a:r>
            <a:br>
              <a:rPr lang="ru-RU" b="1" u="sng" dirty="0">
                <a:solidFill>
                  <a:schemeClr val="tx1"/>
                </a:solidFill>
                <a:latin typeface="Times New Roman" panose="02020603050405020304" pitchFamily="18" charset="0"/>
                <a:cs typeface="Times New Roman" panose="02020603050405020304" pitchFamily="18" charset="0"/>
              </a:rPr>
            </a:br>
            <a:endParaRPr lang="ru-RU" b="1" u="sng"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lvl="0"/>
            <a:r>
              <a:rPr lang="kk-KZ" sz="3600" u="sng" dirty="0" smtClean="0">
                <a:latin typeface="Times New Roman" panose="02020603050405020304" pitchFamily="18" charset="0"/>
                <a:cs typeface="Times New Roman" panose="02020603050405020304" pitchFamily="18" charset="0"/>
              </a:rPr>
              <a:t>Этикалық </a:t>
            </a:r>
            <a:r>
              <a:rPr lang="kk-KZ" sz="3600" u="sng" dirty="0">
                <a:latin typeface="Times New Roman" panose="02020603050405020304" pitchFamily="18" charset="0"/>
                <a:cs typeface="Times New Roman" panose="02020603050405020304" pitchFamily="18" charset="0"/>
              </a:rPr>
              <a:t>қағидалар;</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Кәсіпорын кызметкерлерінің іс- әрекетін реттейтін нормативтік актілер;</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Кәсіпорынның еңбек ұжымы;</a:t>
            </a:r>
            <a:endParaRPr lang="ru-RU" sz="3600" u="sng" dirty="0">
              <a:latin typeface="Times New Roman" panose="02020603050405020304" pitchFamily="18" charset="0"/>
              <a:cs typeface="Times New Roman" panose="02020603050405020304" pitchFamily="18" charset="0"/>
            </a:endParaRPr>
          </a:p>
          <a:p>
            <a:pPr lvl="0"/>
            <a:r>
              <a:rPr lang="kk-KZ" sz="3600" u="sng" dirty="0">
                <a:latin typeface="Times New Roman" panose="02020603050405020304" pitchFamily="18" charset="0"/>
                <a:cs typeface="Times New Roman" panose="02020603050405020304" pitchFamily="18" charset="0"/>
              </a:rPr>
              <a:t>Кәсіпорын қызметкерлерінің жеке мотивтері.</a:t>
            </a:r>
            <a:endParaRPr lang="ru-RU" sz="3600" u="sng"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254036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solidFill>
                  <a:schemeClr val="tx1"/>
                </a:solidFill>
              </a:rPr>
              <a:t>Іскерлік этикет мінез-құлық іс-әрекет нормаларының кешені ретінде:</a:t>
            </a:r>
            <a:r>
              <a:rPr lang="ru-RU" b="1" dirty="0">
                <a:solidFill>
                  <a:schemeClr val="tx1"/>
                </a:solidFill>
              </a:rPr>
              <a:t/>
            </a:r>
            <a:br>
              <a:rPr lang="ru-RU" b="1" dirty="0">
                <a:solidFill>
                  <a:schemeClr val="tx1"/>
                </a:solidFill>
              </a:rPr>
            </a:br>
            <a:endParaRPr lang="ru-RU" b="1" dirty="0">
              <a:solidFill>
                <a:schemeClr val="tx1"/>
              </a:solidFill>
            </a:endParaRPr>
          </a:p>
        </p:txBody>
      </p:sp>
      <p:sp>
        <p:nvSpPr>
          <p:cNvPr id="3" name="Объект 2"/>
          <p:cNvSpPr>
            <a:spLocks noGrp="1"/>
          </p:cNvSpPr>
          <p:nvPr>
            <p:ph idx="1"/>
          </p:nvPr>
        </p:nvSpPr>
        <p:spPr/>
        <p:txBody>
          <a:bodyPr>
            <a:noAutofit/>
          </a:bodyPr>
          <a:lstStyle/>
          <a:p>
            <a:pPr lvl="0"/>
            <a:r>
              <a:rPr lang="kk-KZ" sz="3200" dirty="0" smtClean="0">
                <a:latin typeface="Times New Roman" panose="02020603050405020304" pitchFamily="18" charset="0"/>
                <a:cs typeface="Times New Roman" panose="02020603050405020304" pitchFamily="18" charset="0"/>
              </a:rPr>
              <a:t>Іскерлік </a:t>
            </a:r>
            <a:r>
              <a:rPr lang="kk-KZ" sz="3200" dirty="0">
                <a:latin typeface="Times New Roman" panose="02020603050405020304" pitchFamily="18" charset="0"/>
                <a:cs typeface="Times New Roman" panose="02020603050405020304" pitchFamily="18" charset="0"/>
              </a:rPr>
              <a:t>қарым-қатынасқа қатысушыларды конструктивті нәтижеге бағыттайды;</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Адамдардың араласуы кезінде өзара түсінісуіне </a:t>
            </a:r>
            <a:r>
              <a:rPr lang="kk-KZ" sz="3200" dirty="0" smtClean="0">
                <a:latin typeface="Times New Roman" panose="02020603050405020304" pitchFamily="18" charset="0"/>
                <a:cs typeface="Times New Roman" panose="02020603050405020304" pitchFamily="18" charset="0"/>
              </a:rPr>
              <a:t>мүмкіндік </a:t>
            </a:r>
            <a:r>
              <a:rPr lang="kk-KZ" sz="3200" dirty="0">
                <a:latin typeface="Times New Roman" panose="02020603050405020304" pitchFamily="18" charset="0"/>
                <a:cs typeface="Times New Roman" panose="02020603050405020304" pitchFamily="18" charset="0"/>
              </a:rPr>
              <a:t>беретін іс- әрекет ережелерін қалыптастырады;</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Даулы жағдайлар мен қарама- қайшылықты сәттерде дұрыс шешімін табуға ұмтылыды;</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Фирманың және кәсіпкердің имиджін қалыптастырады.</a:t>
            </a:r>
            <a:endParaRPr lang="ru-RU" sz="3200" dirty="0">
              <a:latin typeface="Times New Roman" panose="02020603050405020304" pitchFamily="18" charset="0"/>
              <a:cs typeface="Times New Roman" panose="02020603050405020304" pitchFamily="18" charset="0"/>
            </a:endParaRPr>
          </a:p>
          <a:p>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9958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03200"/>
            <a:ext cx="8596668" cy="1320800"/>
          </a:xfrm>
        </p:spPr>
        <p:txBody>
          <a:bodyPr>
            <a:noAutofit/>
          </a:bodyPr>
          <a:lstStyle/>
          <a:p>
            <a:r>
              <a:rPr lang="kk-KZ" sz="2800" b="1" dirty="0">
                <a:solidFill>
                  <a:schemeClr val="tx1"/>
                </a:solidFill>
                <a:latin typeface="Times New Roman" panose="02020603050405020304" pitchFamily="18" charset="0"/>
                <a:cs typeface="Times New Roman" panose="02020603050405020304" pitchFamily="18" charset="0"/>
              </a:rPr>
              <a:t>Іскерлік этикет пен іскерлік қарым-қатынас этикасын сақтау бизнесте жақсы жетістіктерге жетуге мүмкіндік береді. Сондықтан </a:t>
            </a:r>
            <a:r>
              <a:rPr lang="kk-KZ" sz="2800" b="1" u="sng" dirty="0">
                <a:solidFill>
                  <a:schemeClr val="tx1"/>
                </a:solidFill>
                <a:latin typeface="Times New Roman" panose="02020603050405020304" pitchFamily="18" charset="0"/>
                <a:cs typeface="Times New Roman" panose="02020603050405020304" pitchFamily="18" charset="0"/>
              </a:rPr>
              <a:t>оның бірнеше ережелеріне қысқаша тоқталайық:</a:t>
            </a:r>
            <a:r>
              <a:rPr lang="ru-RU" sz="2800" b="1" dirty="0">
                <a:solidFill>
                  <a:schemeClr val="tx1"/>
                </a:solidFill>
                <a:latin typeface="Times New Roman" panose="02020603050405020304" pitchFamily="18" charset="0"/>
                <a:cs typeface="Times New Roman" panose="02020603050405020304" pitchFamily="18" charset="0"/>
              </a:rPr>
              <a:t/>
            </a:r>
            <a:br>
              <a:rPr lang="ru-RU" sz="2800" b="1" dirty="0">
                <a:solidFill>
                  <a:schemeClr val="tx1"/>
                </a:solidFill>
                <a:latin typeface="Times New Roman" panose="02020603050405020304" pitchFamily="18" charset="0"/>
                <a:cs typeface="Times New Roman" panose="02020603050405020304" pitchFamily="18" charset="0"/>
              </a:rPr>
            </a:br>
            <a:endParaRPr lang="ru-RU" sz="28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954" y="2160590"/>
            <a:ext cx="8596668" cy="3880773"/>
          </a:xfrm>
        </p:spPr>
        <p:txBody>
          <a:bodyPr>
            <a:noAutofit/>
          </a:bodyPr>
          <a:lstStyle/>
          <a:p>
            <a:r>
              <a:rPr lang="kk-KZ" sz="3200" dirty="0" smtClean="0">
                <a:latin typeface="Times New Roman" panose="02020603050405020304" pitchFamily="18" charset="0"/>
                <a:cs typeface="Times New Roman" panose="02020603050405020304" pitchFamily="18" charset="0"/>
              </a:rPr>
              <a:t>Бірінші </a:t>
            </a:r>
            <a:r>
              <a:rPr lang="kk-KZ" sz="3200" dirty="0">
                <a:latin typeface="Times New Roman" panose="02020603050405020304" pitchFamily="18" charset="0"/>
                <a:cs typeface="Times New Roman" panose="02020603050405020304" pitchFamily="18" charset="0"/>
              </a:rPr>
              <a:t>ереже – </a:t>
            </a:r>
            <a:r>
              <a:rPr lang="kk-KZ" sz="3200" u="sng" dirty="0">
                <a:latin typeface="Times New Roman" panose="02020603050405020304" pitchFamily="18" charset="0"/>
                <a:cs typeface="Times New Roman" panose="02020603050405020304" pitchFamily="18" charset="0"/>
              </a:rPr>
              <a:t>барлық жағдайда мұқият болыңыз.</a:t>
            </a:r>
            <a:endParaRPr lang="ru-RU" sz="3200" u="sng"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Екінші ереже – </a:t>
            </a:r>
            <a:r>
              <a:rPr lang="kk-KZ" sz="3200" u="sng" dirty="0">
                <a:latin typeface="Times New Roman" panose="02020603050405020304" pitchFamily="18" charset="0"/>
                <a:cs typeface="Times New Roman" panose="02020603050405020304" pitchFamily="18" charset="0"/>
              </a:rPr>
              <a:t>артық </a:t>
            </a:r>
            <a:r>
              <a:rPr lang="kk-KZ" sz="3200" u="sng" dirty="0" smtClean="0">
                <a:latin typeface="Times New Roman" panose="02020603050405020304" pitchFamily="18" charset="0"/>
                <a:cs typeface="Times New Roman" panose="02020603050405020304" pitchFamily="18" charset="0"/>
              </a:rPr>
              <a:t>ештеңе </a:t>
            </a:r>
            <a:r>
              <a:rPr lang="kk-KZ" sz="3200" u="sng" dirty="0">
                <a:latin typeface="Times New Roman" panose="02020603050405020304" pitchFamily="18" charset="0"/>
                <a:cs typeface="Times New Roman" panose="02020603050405020304" pitchFamily="18" charset="0"/>
              </a:rPr>
              <a:t>айтпаңыз.</a:t>
            </a:r>
            <a:endParaRPr lang="ru-RU" sz="3200" u="sng"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Үшінші ереже – </a:t>
            </a:r>
            <a:r>
              <a:rPr lang="kk-KZ" sz="3200" u="sng" dirty="0">
                <a:latin typeface="Times New Roman" panose="02020603050405020304" pitchFamily="18" charset="0"/>
                <a:cs typeface="Times New Roman" panose="02020603050405020304" pitchFamily="18" charset="0"/>
              </a:rPr>
              <a:t>өзіңіз туралы ғана емес басқалар туралы да ойлаңыз.</a:t>
            </a:r>
            <a:endParaRPr lang="ru-RU" sz="3200" u="sng"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Төртінші ереже – </a:t>
            </a:r>
            <a:r>
              <a:rPr lang="kk-KZ" sz="3200" u="sng" dirty="0">
                <a:latin typeface="Times New Roman" panose="02020603050405020304" pitchFamily="18" charset="0"/>
                <a:cs typeface="Times New Roman" panose="02020603050405020304" pitchFamily="18" charset="0"/>
              </a:rPr>
              <a:t>дұрыс киіне біліңіз.</a:t>
            </a:r>
            <a:endParaRPr lang="ru-RU" sz="3200" u="sng"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Бесінші ереже – </a:t>
            </a:r>
            <a:r>
              <a:rPr lang="kk-KZ" sz="3200" u="sng" dirty="0">
                <a:latin typeface="Times New Roman" panose="02020603050405020304" pitchFamily="18" charset="0"/>
                <a:cs typeface="Times New Roman" panose="02020603050405020304" pitchFamily="18" charset="0"/>
              </a:rPr>
              <a:t>дұрыс сөйлеп, дұрыс жаза білу қажет.</a:t>
            </a:r>
            <a:endParaRPr lang="ru-RU" sz="3200" u="sng" dirty="0">
              <a:latin typeface="Times New Roman" panose="02020603050405020304" pitchFamily="18" charset="0"/>
              <a:cs typeface="Times New Roman" panose="02020603050405020304" pitchFamily="18" charset="0"/>
            </a:endParaRPr>
          </a:p>
          <a:p>
            <a:r>
              <a:rPr lang="kk-KZ" sz="3200" b="1" dirty="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5735178"/>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83</TotalTime>
  <Words>1359</Words>
  <Application>Microsoft Office PowerPoint</Application>
  <PresentationFormat>Произвольный</PresentationFormat>
  <Paragraphs>106</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Грань</vt:lpstr>
      <vt:lpstr>Кәсіпкерлік  мәдениеті мен этикасы</vt:lpstr>
      <vt:lpstr>10.1 Кәсіпкерік мәдениеттің мәні мен мағынасы   </vt:lpstr>
      <vt:lpstr>Презентация PowerPoint</vt:lpstr>
      <vt:lpstr>« Кәсіпкерлік мәдениет» түсінігінің мазмұнын мынадай 3 құрамдас бөлік ( компонент) арқылы анықтауға болады:  </vt:lpstr>
      <vt:lpstr>Кәсіпкерлік мәдениеттің негізгі элементтеріне мыналар жатқызылады:</vt:lpstr>
      <vt:lpstr>Кәсіпкерлік ұйымдардың мәдениеті мынадай ішкі факторлар арқылы анықталады: </vt:lpstr>
      <vt:lpstr>Презентация PowerPoint</vt:lpstr>
      <vt:lpstr>Презентация PowerPoint</vt:lpstr>
      <vt:lpstr>Кәсіпкерлік мәдениеттің қалыптасуы мен дамуы мынадай екі жолмен жүзеге асырылады: </vt:lpstr>
      <vt:lpstr>10.2 Іскерлік қарым-қатынас және оның нысандары </vt:lpstr>
      <vt:lpstr>Презентация PowerPoint</vt:lpstr>
      <vt:lpstr>Презентация PowerPoint</vt:lpstr>
      <vt:lpstr>Іскерлік қарым-қатынас әртүрлі нысандарда іске асырылады: </vt:lpstr>
      <vt:lpstr>Презентация PowerPoint</vt:lpstr>
      <vt:lpstr>Презентация PowerPoint</vt:lpstr>
      <vt:lpstr>Презентация PowerPoint</vt:lpstr>
      <vt:lpstr>Презентация PowerPoint</vt:lpstr>
      <vt:lpstr>10.3 Іскерлік хатты дайындау ерекшеліктері  </vt:lpstr>
      <vt:lpstr>Презентация PowerPoint</vt:lpstr>
      <vt:lpstr>Презентация PowerPoint</vt:lpstr>
      <vt:lpstr>Презентация PowerPoint</vt:lpstr>
      <vt:lpstr>Презентация PowerPoint</vt:lpstr>
      <vt:lpstr>Іскерлік хатты рәсімдеудің белгілі бір тәртібі бар және ол сақталуы керек. Яғни, іскерлік хатта мынадай реквизиттердің болуын ескеру керек:</vt:lpstr>
      <vt:lpstr>Презентация PowerPoint</vt:lpstr>
      <vt:lpstr>10.4 Кәсіпкерлік этикасы. Іскерлік этикет. </vt:lpstr>
      <vt:lpstr>Кәсіпкерлік этиканың міндеттері келесілер болып табылады: </vt:lpstr>
      <vt:lpstr>Презентация PowerPoint</vt:lpstr>
      <vt:lpstr>Кәсіпкерлік этиканы реттеу жүйесінің төрт деңгейін бөліп көрсетуге болады: </vt:lpstr>
      <vt:lpstr>Іскерлік этикет мінез-құлық іс-әрекет нормаларының кешені ретінде: </vt:lpstr>
      <vt:lpstr>Іскерлік этикет пен іскерлік қарым-қатынас этикасын сақтау бизнесте жақсы жетістіктерге жетуге мүмкіндік береді. Сондықтан оның бірнеше ережелеріне қысқаша тоқталайық: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тақырып. Кәсіпкерлік  мәдениеті мен этиксы</dc:title>
  <dc:creator>Yerkin Temirbek</dc:creator>
  <cp:lastModifiedBy>Admin</cp:lastModifiedBy>
  <cp:revision>15</cp:revision>
  <dcterms:created xsi:type="dcterms:W3CDTF">2015-11-05T05:08:14Z</dcterms:created>
  <dcterms:modified xsi:type="dcterms:W3CDTF">2020-03-26T13:52:00Z</dcterms:modified>
</cp:coreProperties>
</file>